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322" r:id="rId5"/>
    <p:sldId id="321" r:id="rId6"/>
    <p:sldId id="318" r:id="rId7"/>
    <p:sldId id="316" r:id="rId8"/>
    <p:sldId id="330" r:id="rId9"/>
    <p:sldId id="323" r:id="rId10"/>
    <p:sldId id="331" r:id="rId11"/>
    <p:sldId id="337" r:id="rId12"/>
    <p:sldId id="338" r:id="rId13"/>
    <p:sldId id="339" r:id="rId14"/>
    <p:sldId id="340" r:id="rId15"/>
    <p:sldId id="341" r:id="rId16"/>
    <p:sldId id="325" r:id="rId17"/>
    <p:sldId id="332" r:id="rId18"/>
    <p:sldId id="329" r:id="rId19"/>
    <p:sldId id="326" r:id="rId20"/>
    <p:sldId id="327" r:id="rId21"/>
    <p:sldId id="333" r:id="rId22"/>
    <p:sldId id="328" r:id="rId23"/>
    <p:sldId id="334" r:id="rId24"/>
    <p:sldId id="335" r:id="rId25"/>
    <p:sldId id="256" r:id="rId26"/>
    <p:sldId id="257" r:id="rId27"/>
    <p:sldId id="310" r:id="rId28"/>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884B3E-E009-9C09-0155-AE6063F8F809}" v="1113" dt="2025-08-21T21:34:37.752"/>
    <p1510:client id="{959A39F1-CC6C-0AC5-3245-4DBD653B8695}" v="174" dt="2025-08-22T19:32:05.357"/>
  </p1510:revLst>
</p1510:revInfo>
</file>

<file path=ppt/tableStyles.xml><?xml version="1.0" encoding="utf-8"?>
<a:tblStyleLst xmlns:a="http://schemas.openxmlformats.org/drawingml/2006/main" def="{0E3FDE45-AF77-4B5C-9715-49D594BDF05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3" autoAdjust="0"/>
    <p:restoredTop sz="82282" autoAdjust="0"/>
  </p:normalViewPr>
  <p:slideViewPr>
    <p:cSldViewPr snapToGrid="0">
      <p:cViewPr varScale="1">
        <p:scale>
          <a:sx n="91" d="100"/>
          <a:sy n="91" d="100"/>
        </p:scale>
        <p:origin x="396"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3037840" cy="463407"/>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970938" y="0"/>
            <a:ext cx="3037840" cy="463407"/>
          </a:xfrm>
          <a:prstGeom prst="rect">
            <a:avLst/>
          </a:prstGeom>
        </p:spPr>
        <p:txBody>
          <a:bodyPr vert="horz" lIns="91440" tIns="45720" rIns="91440" bIns="45720" rtlCol="0"/>
          <a:lstStyle>
            <a:lvl1pPr algn="r">
              <a:defRPr sz="1200"/>
            </a:lvl1pPr>
          </a:lstStyle>
          <a:p>
            <a:fld id="{4BE6205E-B305-4B90-9534-3C5E99A0275E}" type="datetimeFigureOut">
              <a:rPr lang="en-US" smtClean="0"/>
              <a:t>9/10/2025</a:t>
            </a:fld>
            <a:endParaRPr lang="en-US"/>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772669"/>
            <a:ext cx="3037840" cy="46340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970938" y="8772669"/>
            <a:ext cx="3037840" cy="463406"/>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3407"/>
          </a:xfrm>
          <a:prstGeom prst="rect">
            <a:avLst/>
          </a:prstGeom>
        </p:spPr>
        <p:txBody>
          <a:bodyPr vert="horz" lIns="91440" tIns="45720" rIns="91440" bIns="45720" rtlCol="0"/>
          <a:lstStyle>
            <a:lvl1pPr algn="r">
              <a:defRPr sz="1200"/>
            </a:lvl1pPr>
          </a:lstStyle>
          <a:p>
            <a:fld id="{233722F1-E430-42A1-A473-1759336AECCE}" type="datetimeFigureOut">
              <a:rPr lang="en-US" smtClean="0"/>
              <a:t>9/10/2025</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6"/>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Welcome, everyone. Today we’re going to walk through the updates introduced by </a:t>
            </a:r>
            <a:r>
              <a:rPr lang="en-US" sz="1200" b="1" kern="1200" dirty="0">
                <a:solidFill>
                  <a:schemeClr val="tx1"/>
                </a:solidFill>
                <a:effectLst/>
                <a:latin typeface="+mn-lt"/>
                <a:ea typeface="+mn-ea"/>
                <a:cs typeface="+mn-cs"/>
              </a:rPr>
              <a:t>House Bill 247</a:t>
            </a:r>
            <a:r>
              <a:rPr lang="en-US" sz="1200" kern="1200" dirty="0">
                <a:solidFill>
                  <a:schemeClr val="tx1"/>
                </a:solidFill>
                <a:effectLst/>
                <a:latin typeface="+mn-lt"/>
                <a:ea typeface="+mn-ea"/>
                <a:cs typeface="+mn-cs"/>
              </a:rPr>
              <a:t> to the </a:t>
            </a:r>
            <a:r>
              <a:rPr lang="en-US" sz="1200" b="1" kern="1200" dirty="0">
                <a:solidFill>
                  <a:schemeClr val="tx1"/>
                </a:solidFill>
                <a:effectLst/>
                <a:latin typeface="+mn-lt"/>
                <a:ea typeface="+mn-ea"/>
                <a:cs typeface="+mn-cs"/>
              </a:rPr>
              <a:t>Underground Utility Safety and Damage Prevention Act</a:t>
            </a:r>
            <a:r>
              <a:rPr lang="en-US" sz="1200" kern="1200" dirty="0">
                <a:solidFill>
                  <a:schemeClr val="tx1"/>
                </a:solidFill>
                <a:effectLst/>
                <a:latin typeface="+mn-lt"/>
                <a:ea typeface="+mn-ea"/>
                <a:cs typeface="+mn-cs"/>
              </a:rPr>
              <a:t>, effective </a:t>
            </a:r>
            <a:r>
              <a:rPr lang="en-US" sz="1200" b="1" kern="1200" dirty="0">
                <a:solidFill>
                  <a:schemeClr val="tx1"/>
                </a:solidFill>
                <a:effectLst/>
                <a:latin typeface="+mn-lt"/>
                <a:ea typeface="+mn-ea"/>
                <a:cs typeface="+mn-cs"/>
              </a:rPr>
              <a:t>October 1</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You’ll find a QR code on your screen that links directly to the law page on nc811.org. There, you’ll see:</a:t>
            </a:r>
          </a:p>
          <a:p>
            <a:pPr lvl="0"/>
            <a:r>
              <a:rPr lang="en-US" sz="1200" kern="1200" dirty="0">
                <a:solidFill>
                  <a:schemeClr val="tx1"/>
                </a:solidFill>
                <a:effectLst/>
                <a:latin typeface="+mn-lt"/>
                <a:ea typeface="+mn-ea"/>
                <a:cs typeface="+mn-cs"/>
              </a:rPr>
              <a:t>The current law, valid through September.</a:t>
            </a:r>
          </a:p>
          <a:p>
            <a:pPr lvl="0"/>
            <a:r>
              <a:rPr lang="en-US" sz="1200" kern="1200" dirty="0">
                <a:solidFill>
                  <a:schemeClr val="tx1"/>
                </a:solidFill>
                <a:effectLst/>
                <a:latin typeface="+mn-lt"/>
                <a:ea typeface="+mn-ea"/>
                <a:cs typeface="+mn-cs"/>
              </a:rPr>
              <a:t>The updated law, effective October 1, 2025</a:t>
            </a:r>
          </a:p>
          <a:p>
            <a:pPr lvl="0"/>
            <a:r>
              <a:rPr lang="en-US" sz="1200" kern="1200" dirty="0">
                <a:solidFill>
                  <a:schemeClr val="tx1"/>
                </a:solidFill>
                <a:effectLst/>
                <a:latin typeface="+mn-lt"/>
                <a:ea typeface="+mn-ea"/>
                <a:cs typeface="+mn-cs"/>
              </a:rPr>
              <a:t>There is reference guide comparing the old and new provisions.</a:t>
            </a:r>
          </a:p>
          <a:p>
            <a:pPr lvl="0"/>
            <a:r>
              <a:rPr lang="en-US" sz="1200" kern="1200" dirty="0">
                <a:solidFill>
                  <a:schemeClr val="tx1"/>
                </a:solidFill>
                <a:effectLst/>
                <a:latin typeface="+mn-lt"/>
                <a:ea typeface="+mn-ea"/>
                <a:cs typeface="+mn-cs"/>
              </a:rPr>
              <a:t>There is also a full-length video of this presentation that you can watch at your leisure.</a:t>
            </a:r>
          </a:p>
          <a:p>
            <a:pPr lvl="0"/>
            <a:r>
              <a:rPr lang="en-US" sz="1200" kern="1200" dirty="0">
                <a:solidFill>
                  <a:schemeClr val="tx1"/>
                </a:solidFill>
                <a:effectLst/>
                <a:latin typeface="+mn-lt"/>
                <a:ea typeface="+mn-ea"/>
                <a:cs typeface="+mn-cs"/>
              </a:rPr>
              <a:t>And if you have any questions about any part of the law you can fill out the Law FAQ form and one of our liaisons will provide you with clarification on any of your concerns.</a:t>
            </a:r>
          </a:p>
        </p:txBody>
      </p:sp>
      <p:sp>
        <p:nvSpPr>
          <p:cNvPr id="4" name="Slide Number Placeholder 3"/>
          <p:cNvSpPr>
            <a:spLocks noGrp="1"/>
          </p:cNvSpPr>
          <p:nvPr>
            <p:ph type="sldNum" sz="quarter" idx="5"/>
          </p:nvPr>
        </p:nvSpPr>
        <p:spPr/>
        <p:txBody>
          <a:bodyPr/>
          <a:lstStyle/>
          <a:p>
            <a:fld id="{C37D7554-D10C-4E29-B8E6-BB7111FA614F}" type="slidenum">
              <a:rPr lang="en-US" smtClean="0"/>
              <a:t>1</a:t>
            </a:fld>
            <a:endParaRPr lang="en-US"/>
          </a:p>
        </p:txBody>
      </p:sp>
    </p:spTree>
    <p:extLst>
      <p:ext uri="{BB962C8B-B14F-4D97-AF65-F5344CB8AC3E}">
        <p14:creationId xmlns:p14="http://schemas.microsoft.com/office/powerpoint/2010/main" val="3602712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B4442-0510-5963-6AED-987A414FF3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68A26-4578-07E5-7184-1A410D25CC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38368D-ABCE-F5DA-6EC3-1690318CBD9A}"/>
              </a:ext>
            </a:extLst>
          </p:cNvPr>
          <p:cNvSpPr>
            <a:spLocks noGrp="1"/>
          </p:cNvSpPr>
          <p:nvPr>
            <p:ph type="body" idx="1"/>
          </p:nvPr>
        </p:nvSpPr>
        <p:spPr/>
        <p:txBody>
          <a:bodyPr/>
          <a:lstStyle/>
          <a:p>
            <a:r>
              <a:rPr lang="en-US" dirty="0"/>
              <a:t>In order to extend the life of your ticket past the 28 calendar days you will need to submit a subsequent notice 3 full working days prior to the expiration date of your locate request. In this example you need to provide your updated no later than day 25 of your ticket. Locators then have day 26, 27 and 28 to update the locate request. When you submit your subsequent notice, do not include any areas of your excavation that have already been completed. After 11:59pm on day 28, your ticket will begin again, giving you another 28 calendar days for excavation to take place.</a:t>
            </a:r>
          </a:p>
        </p:txBody>
      </p:sp>
      <p:sp>
        <p:nvSpPr>
          <p:cNvPr id="4" name="Slide Number Placeholder 3">
            <a:extLst>
              <a:ext uri="{FF2B5EF4-FFF2-40B4-BE49-F238E27FC236}">
                <a16:creationId xmlns:a16="http://schemas.microsoft.com/office/drawing/2014/main" id="{3938E748-F646-FB13-21B3-5C1620562BE0}"/>
              </a:ext>
            </a:extLst>
          </p:cNvPr>
          <p:cNvSpPr>
            <a:spLocks noGrp="1"/>
          </p:cNvSpPr>
          <p:nvPr>
            <p:ph type="sldNum" sz="quarter" idx="5"/>
          </p:nvPr>
        </p:nvSpPr>
        <p:spPr/>
        <p:txBody>
          <a:bodyPr/>
          <a:lstStyle/>
          <a:p>
            <a:fld id="{C37D7554-D10C-4E29-B8E6-BB7111FA614F}" type="slidenum">
              <a:rPr lang="en-US" smtClean="0"/>
              <a:t>10</a:t>
            </a:fld>
            <a:endParaRPr lang="en-US"/>
          </a:p>
        </p:txBody>
      </p:sp>
    </p:spTree>
    <p:extLst>
      <p:ext uri="{BB962C8B-B14F-4D97-AF65-F5344CB8AC3E}">
        <p14:creationId xmlns:p14="http://schemas.microsoft.com/office/powerpoint/2010/main" val="2511852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AA4A4-4DE9-EEDD-6CAF-77028656EB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4DE32-F5ED-700B-6DE5-9E533B5145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664494-A484-3DE8-89B5-1D0E0A18022F}"/>
              </a:ext>
            </a:extLst>
          </p:cNvPr>
          <p:cNvSpPr>
            <a:spLocks noGrp="1"/>
          </p:cNvSpPr>
          <p:nvPr>
            <p:ph type="body" idx="1"/>
          </p:nvPr>
        </p:nvSpPr>
        <p:spPr/>
        <p:txBody>
          <a:bodyPr/>
          <a:lstStyle/>
          <a:p>
            <a:r>
              <a:rPr lang="en-US" dirty="0"/>
              <a:t>Weekends and Holiday can affect the update process too. Here are some examples.</a:t>
            </a:r>
          </a:p>
          <a:p>
            <a:endParaRPr lang="en-US" dirty="0"/>
          </a:p>
          <a:p>
            <a:r>
              <a:rPr lang="en-US" dirty="0"/>
              <a:t>In graph 1 we see that the 28</a:t>
            </a:r>
            <a:r>
              <a:rPr lang="en-US" baseline="30000" dirty="0"/>
              <a:t>th</a:t>
            </a:r>
            <a:r>
              <a:rPr lang="en-US" dirty="0"/>
              <a:t> day of the ticket lands on a Wednesday. Since the update must be made on a working day, the ticket is updated on the 23</a:t>
            </a:r>
            <a:r>
              <a:rPr lang="en-US" baseline="30000" dirty="0"/>
              <a:t>rd</a:t>
            </a:r>
            <a:r>
              <a:rPr lang="en-US" dirty="0"/>
              <a:t> day of the ticket, giving the locators 3 full working days to respond to the update, the 26</a:t>
            </a:r>
            <a:r>
              <a:rPr lang="en-US" baseline="30000" dirty="0"/>
              <a:t>th</a:t>
            </a:r>
            <a:r>
              <a:rPr lang="en-US" dirty="0"/>
              <a:t>, 27</a:t>
            </a:r>
            <a:r>
              <a:rPr lang="en-US" baseline="30000" dirty="0"/>
              <a:t>th</a:t>
            </a:r>
            <a:r>
              <a:rPr lang="en-US" dirty="0"/>
              <a:t> and 28</a:t>
            </a:r>
            <a:r>
              <a:rPr lang="en-US" baseline="30000" dirty="0"/>
              <a:t>th</a:t>
            </a:r>
            <a:r>
              <a:rPr lang="en-US" dirty="0"/>
              <a:t> days of the ticket.</a:t>
            </a:r>
          </a:p>
          <a:p>
            <a:endParaRPr lang="en-US" dirty="0"/>
          </a:p>
          <a:p>
            <a:r>
              <a:rPr lang="en-US" dirty="0"/>
              <a:t>In graph 2 a holiday lands on a Friday so the update must now be made no later than the 22</a:t>
            </a:r>
            <a:r>
              <a:rPr lang="en-US" baseline="30000" dirty="0"/>
              <a:t>nd</a:t>
            </a:r>
            <a:r>
              <a:rPr lang="en-US" dirty="0"/>
              <a:t> day of the ticket.</a:t>
            </a:r>
          </a:p>
        </p:txBody>
      </p:sp>
      <p:sp>
        <p:nvSpPr>
          <p:cNvPr id="4" name="Slide Number Placeholder 3">
            <a:extLst>
              <a:ext uri="{FF2B5EF4-FFF2-40B4-BE49-F238E27FC236}">
                <a16:creationId xmlns:a16="http://schemas.microsoft.com/office/drawing/2014/main" id="{232236FB-F844-33DA-5D23-3A5451FF569C}"/>
              </a:ext>
            </a:extLst>
          </p:cNvPr>
          <p:cNvSpPr>
            <a:spLocks noGrp="1"/>
          </p:cNvSpPr>
          <p:nvPr>
            <p:ph type="sldNum" sz="quarter" idx="5"/>
          </p:nvPr>
        </p:nvSpPr>
        <p:spPr/>
        <p:txBody>
          <a:bodyPr/>
          <a:lstStyle/>
          <a:p>
            <a:fld id="{C37D7554-D10C-4E29-B8E6-BB7111FA614F}" type="slidenum">
              <a:rPr lang="en-US" smtClean="0"/>
              <a:t>11</a:t>
            </a:fld>
            <a:endParaRPr lang="en-US"/>
          </a:p>
        </p:txBody>
      </p:sp>
    </p:spTree>
    <p:extLst>
      <p:ext uri="{BB962C8B-B14F-4D97-AF65-F5344CB8AC3E}">
        <p14:creationId xmlns:p14="http://schemas.microsoft.com/office/powerpoint/2010/main" val="3259191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Important Update: NC811 Ticket Entry System Transition on October 1</a:t>
            </a:r>
            <a:r>
              <a:rPr lang="en-US" sz="2000" b="1" baseline="30000" dirty="0"/>
              <a:t>st</a:t>
            </a:r>
            <a:endParaRPr lang="en-US" sz="2000" b="1" dirty="0"/>
          </a:p>
          <a:p>
            <a:endParaRPr lang="en-US" dirty="0"/>
          </a:p>
          <a:p>
            <a:r>
              <a:rPr lang="en-US" dirty="0"/>
              <a:t>NC811 will be transitioning to a new ticket entry system—</a:t>
            </a:r>
            <a:r>
              <a:rPr lang="en-US" b="1" dirty="0"/>
              <a:t>Center Logix</a:t>
            </a:r>
            <a:r>
              <a:rPr lang="en-US" dirty="0"/>
              <a:t>—effective </a:t>
            </a:r>
            <a:r>
              <a:rPr lang="en-US" b="1" dirty="0"/>
              <a:t>October 1st</a:t>
            </a:r>
            <a:r>
              <a:rPr lang="en-US" dirty="0"/>
              <a:t>, coinciding with changes to the law. This marks our move away from the current </a:t>
            </a:r>
            <a:r>
              <a:rPr lang="en-US" b="1" dirty="0" err="1"/>
              <a:t>Newtin</a:t>
            </a:r>
            <a:r>
              <a:rPr lang="en-US" dirty="0"/>
              <a:t> system. Please note that </a:t>
            </a:r>
            <a:r>
              <a:rPr lang="en-US" b="1" dirty="0" err="1"/>
              <a:t>Newtin</a:t>
            </a:r>
            <a:r>
              <a:rPr lang="en-US" b="1" dirty="0"/>
              <a:t> and Center Logix are entirely separate platforms and do not share data or communicate with one another</a:t>
            </a:r>
            <a:r>
              <a:rPr lang="en-US" dirty="0"/>
              <a:t>.</a:t>
            </a:r>
          </a:p>
          <a:p>
            <a:endParaRPr lang="en-US" dirty="0"/>
          </a:p>
          <a:p>
            <a:r>
              <a:rPr lang="en-US" dirty="0"/>
              <a:t>If you submit a ticket in </a:t>
            </a:r>
            <a:r>
              <a:rPr lang="en-US" dirty="0" err="1"/>
              <a:t>Newtin</a:t>
            </a:r>
            <a:r>
              <a:rPr lang="en-US" dirty="0"/>
              <a:t> during the </a:t>
            </a:r>
            <a:r>
              <a:rPr lang="en-US" b="1" dirty="0"/>
              <a:t>last 15 working days of September</a:t>
            </a:r>
            <a:r>
              <a:rPr lang="en-US" dirty="0"/>
              <a:t> and it requires an update after October 1st, you will need to </a:t>
            </a:r>
            <a:r>
              <a:rPr lang="en-US" b="1" dirty="0"/>
              <a:t>create a new ticket in Center Logix</a:t>
            </a:r>
            <a:r>
              <a:rPr lang="en-US" dirty="0"/>
              <a:t>. A reminder of this requirement will be included in the </a:t>
            </a:r>
            <a:r>
              <a:rPr lang="en-US" b="1" dirty="0"/>
              <a:t>remarks section</a:t>
            </a:r>
            <a:r>
              <a:rPr lang="en-US" dirty="0"/>
              <a:t> of your original ticket.</a:t>
            </a:r>
          </a:p>
          <a:p>
            <a:endParaRPr lang="en-US" dirty="0"/>
          </a:p>
          <a:p>
            <a:r>
              <a:rPr lang="en-US" dirty="0"/>
              <a:t>We appreciate your attention to this important change and encourage you to plan accordingly to ensure a smooth transition.</a:t>
            </a:r>
          </a:p>
        </p:txBody>
      </p:sp>
      <p:sp>
        <p:nvSpPr>
          <p:cNvPr id="4" name="Slide Number Placeholder 3"/>
          <p:cNvSpPr>
            <a:spLocks noGrp="1"/>
          </p:cNvSpPr>
          <p:nvPr>
            <p:ph type="sldNum" sz="quarter" idx="5"/>
          </p:nvPr>
        </p:nvSpPr>
        <p:spPr/>
        <p:txBody>
          <a:bodyPr/>
          <a:lstStyle/>
          <a:p>
            <a:fld id="{C37D7554-D10C-4E29-B8E6-BB7111FA614F}" type="slidenum">
              <a:rPr lang="en-US" smtClean="0"/>
              <a:t>12</a:t>
            </a:fld>
            <a:endParaRPr lang="en-US"/>
          </a:p>
        </p:txBody>
      </p:sp>
    </p:spTree>
    <p:extLst>
      <p:ext uri="{BB962C8B-B14F-4D97-AF65-F5344CB8AC3E}">
        <p14:creationId xmlns:p14="http://schemas.microsoft.com/office/powerpoint/2010/main" val="2368155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Exemptions.</a:t>
            </a:r>
          </a:p>
          <a:p>
            <a:endParaRPr lang="en-US" sz="12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1200" dirty="0">
                <a:latin typeface="Times New Roman"/>
                <a:cs typeface="Times New Roman"/>
              </a:rPr>
              <a:t>An excavation or demolition that involves the tilling of soil for agricultural or gardening purposes </a:t>
            </a:r>
            <a:r>
              <a:rPr lang="en-US" sz="1200" b="1" dirty="0">
                <a:latin typeface="Times New Roman"/>
                <a:cs typeface="Times New Roman"/>
              </a:rPr>
              <a:t>that</a:t>
            </a:r>
            <a:r>
              <a:rPr lang="en-US" sz="1200" dirty="0">
                <a:latin typeface="Times New Roman"/>
                <a:cs typeface="Times New Roman"/>
              </a:rPr>
              <a:t> </a:t>
            </a:r>
            <a:r>
              <a:rPr lang="en-US" sz="1200" b="1" dirty="0">
                <a:latin typeface="Times New Roman"/>
                <a:cs typeface="Times New Roman"/>
              </a:rPr>
              <a:t>encroaches on any operator's right-of-way, easement, or permitted use and is less than 12 inches in depth.</a:t>
            </a:r>
            <a:br>
              <a:rPr lang="en-US" sz="1200" b="1" dirty="0">
                <a:latin typeface="Times New Roman"/>
                <a:cs typeface="Times New Roman"/>
              </a:rPr>
            </a:br>
            <a:endParaRPr lang="en-US" sz="1200" b="1" dirty="0">
              <a:latin typeface="Times New Roman"/>
              <a:cs typeface="Times New Roman"/>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Times New Roman"/>
                <a:cs typeface="Times New Roman"/>
              </a:rPr>
              <a:t>An excavation by an operator, surveyor, </a:t>
            </a:r>
            <a:r>
              <a:rPr lang="en-US" sz="1200" b="1" dirty="0">
                <a:latin typeface="Times New Roman"/>
                <a:cs typeface="Times New Roman"/>
              </a:rPr>
              <a:t>or their contractor </a:t>
            </a:r>
            <a:r>
              <a:rPr lang="en-US" sz="1200" dirty="0">
                <a:latin typeface="Times New Roman"/>
                <a:cs typeface="Times New Roman"/>
              </a:rPr>
              <a:t>with nonmechanized equipment for Locating for a valid notification request or for the minor repair, connection or routine maintenance of an existing facility or survey pin.</a:t>
            </a:r>
            <a:br>
              <a:rPr lang="en-US" sz="1200" dirty="0">
                <a:latin typeface="Times New Roman"/>
                <a:cs typeface="Times New Roman"/>
              </a:rPr>
            </a:br>
            <a:endParaRPr lang="en-US" sz="1200" dirty="0">
              <a:latin typeface="Times New Roman"/>
              <a:cs typeface="Times New Roman"/>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Times New Roman"/>
                <a:cs typeface="Times New Roman"/>
              </a:rPr>
              <a:t>Or Probing underground to determine the extent of gas or water migration.</a:t>
            </a:r>
            <a:endParaRPr lang="en-US"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Times New Roman"/>
              <a:cs typeface="Times New Roman"/>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13</a:t>
            </a:fld>
            <a:endParaRPr lang="en-US"/>
          </a:p>
        </p:txBody>
      </p:sp>
    </p:spTree>
    <p:extLst>
      <p:ext uri="{BB962C8B-B14F-4D97-AF65-F5344CB8AC3E}">
        <p14:creationId xmlns:p14="http://schemas.microsoft.com/office/powerpoint/2010/main" val="178258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Times New Roman"/>
                <a:cs typeface="Times New Roman"/>
              </a:rPr>
              <a:t>An excavation or demolition performed </a:t>
            </a:r>
            <a:r>
              <a:rPr lang="en-US" sz="1200" b="1" dirty="0">
                <a:latin typeface="Times New Roman"/>
                <a:cs typeface="Times New Roman"/>
              </a:rPr>
              <a:t>for the purpose of maintenance activities within the right-of-.way.</a:t>
            </a:r>
            <a:br>
              <a:rPr lang="en-US" sz="1200" b="1" dirty="0">
                <a:latin typeface="Times New Roman"/>
                <a:cs typeface="Times New Roman"/>
              </a:rPr>
            </a:br>
            <a:endParaRPr lang="en-US" sz="1200" b="1" dirty="0">
              <a:latin typeface="Times New Roman"/>
              <a:cs typeface="Times New Roman"/>
            </a:endParaRPr>
          </a:p>
          <a:p>
            <a:pPr marL="285750" indent="-285750">
              <a:buFont typeface="Arial" panose="020B0604020202020204" pitchFamily="34" charset="0"/>
              <a:buChar char="•"/>
            </a:pPr>
            <a:r>
              <a:rPr lang="en-US" sz="1200" dirty="0">
                <a:latin typeface="Times New Roman"/>
                <a:cs typeface="Times New Roman"/>
              </a:rPr>
              <a:t>The provisions of this subdivision </a:t>
            </a:r>
            <a:r>
              <a:rPr lang="en-US" sz="1200" u="sng" dirty="0">
                <a:latin typeface="Times New Roman"/>
                <a:cs typeface="Times New Roman"/>
              </a:rPr>
              <a:t>do not apply</a:t>
            </a:r>
            <a:r>
              <a:rPr lang="en-US" sz="1200" dirty="0">
                <a:latin typeface="Times New Roman"/>
                <a:cs typeface="Times New Roman"/>
              </a:rPr>
              <a:t> when the excavation or demolition is </a:t>
            </a:r>
            <a:r>
              <a:rPr lang="en-US" sz="1200" u="sng" dirty="0">
                <a:latin typeface="Times New Roman"/>
                <a:cs typeface="Times New Roman"/>
              </a:rPr>
              <a:t>performed by a contractor</a:t>
            </a:r>
            <a:r>
              <a:rPr lang="en-US" sz="1200" dirty="0">
                <a:latin typeface="Times New Roman"/>
                <a:cs typeface="Times New Roman"/>
              </a:rPr>
              <a:t> acting on behalf of a person or entity responsible for routine maintenance of a</a:t>
            </a:r>
            <a:r>
              <a:rPr lang="en-US" sz="1200" b="1" dirty="0">
                <a:latin typeface="Times New Roman"/>
                <a:cs typeface="Times New Roman"/>
              </a:rPr>
              <a:t> right-of-way.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14</a:t>
            </a:fld>
            <a:endParaRPr lang="en-US"/>
          </a:p>
        </p:txBody>
      </p:sp>
    </p:spTree>
    <p:extLst>
      <p:ext uri="{BB962C8B-B14F-4D97-AF65-F5344CB8AC3E}">
        <p14:creationId xmlns:p14="http://schemas.microsoft.com/office/powerpoint/2010/main" val="223682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Damage Claims</a:t>
            </a:r>
          </a:p>
          <a:p>
            <a:r>
              <a:rPr lang="en-US" sz="1200" kern="1200" dirty="0">
                <a:solidFill>
                  <a:schemeClr val="tx1"/>
                </a:solidFill>
                <a:effectLst/>
                <a:latin typeface="+mn-lt"/>
                <a:ea typeface="+mn-ea"/>
                <a:cs typeface="+mn-cs"/>
              </a:rPr>
              <a:t>Claims must now be adjudicated </a:t>
            </a:r>
            <a:r>
              <a:rPr lang="en-US" sz="1200" b="1" kern="1200" dirty="0">
                <a:solidFill>
                  <a:schemeClr val="tx1"/>
                </a:solidFill>
                <a:effectLst/>
                <a:latin typeface="+mn-lt"/>
                <a:ea typeface="+mn-ea"/>
                <a:cs typeface="+mn-cs"/>
              </a:rPr>
              <a:t>in North Carolina</a:t>
            </a:r>
            <a:r>
              <a:rPr lang="en-US" sz="1200" kern="1200" dirty="0">
                <a:solidFill>
                  <a:schemeClr val="tx1"/>
                </a:solidFill>
                <a:effectLst/>
                <a:latin typeface="+mn-lt"/>
                <a:ea typeface="+mn-ea"/>
                <a:cs typeface="+mn-cs"/>
              </a:rPr>
              <a:t>, in the </a:t>
            </a:r>
            <a:r>
              <a:rPr lang="en-US" sz="1200" b="1" kern="1200" dirty="0">
                <a:solidFill>
                  <a:schemeClr val="tx1"/>
                </a:solidFill>
                <a:effectLst/>
                <a:latin typeface="+mn-lt"/>
                <a:ea typeface="+mn-ea"/>
                <a:cs typeface="+mn-cs"/>
              </a:rPr>
              <a:t>county where the incident occurred</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If an operator fails to respond or improperly locates a facility, the excavator may proceed—</a:t>
            </a:r>
            <a:r>
              <a:rPr lang="en-US" sz="1200" b="1" kern="1200" dirty="0">
                <a:solidFill>
                  <a:schemeClr val="tx1"/>
                </a:solidFill>
                <a:effectLst/>
                <a:latin typeface="+mn-lt"/>
                <a:ea typeface="+mn-ea"/>
                <a:cs typeface="+mn-cs"/>
              </a:rPr>
              <a:t>provided due care is exercised</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Excavators are presumed to have exercised due care unless proven otherwise.</a:t>
            </a:r>
          </a:p>
        </p:txBody>
      </p:sp>
      <p:sp>
        <p:nvSpPr>
          <p:cNvPr id="4" name="Slide Number Placeholder 3"/>
          <p:cNvSpPr>
            <a:spLocks noGrp="1"/>
          </p:cNvSpPr>
          <p:nvPr>
            <p:ph type="sldNum" sz="quarter" idx="5"/>
          </p:nvPr>
        </p:nvSpPr>
        <p:spPr/>
        <p:txBody>
          <a:bodyPr/>
          <a:lstStyle/>
          <a:p>
            <a:fld id="{C37D7554-D10C-4E29-B8E6-BB7111FA614F}" type="slidenum">
              <a:rPr lang="en-US" smtClean="0"/>
              <a:t>15</a:t>
            </a:fld>
            <a:endParaRPr lang="en-US"/>
          </a:p>
        </p:txBody>
      </p:sp>
    </p:spTree>
    <p:extLst>
      <p:ext uri="{BB962C8B-B14F-4D97-AF65-F5344CB8AC3E}">
        <p14:creationId xmlns:p14="http://schemas.microsoft.com/office/powerpoint/2010/main" val="1562091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In section 87-128 additional language has been added: </a:t>
            </a:r>
            <a:r>
              <a:rPr lang="en-US" b="1" dirty="0"/>
              <a:t>so long as the excavator has exercised due care in preparing for or conducting the excavation. For the purposes of this section, the excavator shall be entitled to a presumption (the law assumes something in favor of the excavator), rebuttable by clear and convincing evidence, that it has exercised due care in preparing for and conducting the excavation. Therefor the </a:t>
            </a:r>
            <a:r>
              <a:rPr lang="en-US" dirty="0"/>
              <a:t>Excavator must comply with the 87-122 © - Excavator responsibilities section.</a:t>
            </a:r>
          </a:p>
          <a:p>
            <a:pPr marL="171450" indent="-171450">
              <a:buFont typeface="Arial"/>
              <a:buChar char="•"/>
            </a:pPr>
            <a:r>
              <a:rPr lang="en-US" sz="1200" b="1" dirty="0">
                <a:latin typeface="Times New Roman"/>
                <a:cs typeface="Times New Roman"/>
              </a:rPr>
              <a:t>Notification Center gives the operator the notice </a:t>
            </a:r>
          </a:p>
          <a:p>
            <a:pPr marL="171450" indent="-171450">
              <a:buFont typeface="Arial"/>
              <a:buChar char="•"/>
            </a:pPr>
            <a:r>
              <a:rPr lang="en-US" sz="1200" b="1" dirty="0">
                <a:latin typeface="Times New Roman"/>
                <a:cs typeface="Times New Roman"/>
              </a:rPr>
              <a:t>The operator fails to respond to that notice as provided in GS 87-121 or fails to properly locate the facility.</a:t>
            </a:r>
          </a:p>
          <a:p>
            <a:pPr marL="171450" indent="-171450">
              <a:buFont typeface="Arial"/>
              <a:buChar char="•"/>
            </a:pPr>
            <a:r>
              <a:rPr lang="en-US" sz="1200" b="1" dirty="0">
                <a:latin typeface="Times New Roman"/>
                <a:cs typeface="Times New Roman"/>
              </a:rPr>
              <a:t>The excavator has complied with the requirements of GS 87-122.</a:t>
            </a:r>
          </a:p>
          <a:p>
            <a:pPr marL="171450" indent="-171450">
              <a:buFont typeface="Arial"/>
              <a:buChar char="•"/>
            </a:pPr>
            <a:r>
              <a:rPr lang="en-US" sz="1200" b="1" dirty="0">
                <a:latin typeface="Times New Roman"/>
                <a:cs typeface="Times New Roman"/>
              </a:rPr>
              <a:t>The excavator did not have actual knowledge of the existence of a facility located within the area of the excavation to be performed.</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16</a:t>
            </a:fld>
            <a:endParaRPr lang="en-US"/>
          </a:p>
        </p:txBody>
      </p:sp>
    </p:spTree>
    <p:extLst>
      <p:ext uri="{BB962C8B-B14F-4D97-AF65-F5344CB8AC3E}">
        <p14:creationId xmlns:p14="http://schemas.microsoft.com/office/powerpoint/2010/main" val="2763532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1" dirty="0">
                <a:ea typeface="Calibri"/>
                <a:cs typeface="Calibri"/>
              </a:rPr>
              <a:t>Changes to the </a:t>
            </a:r>
            <a:r>
              <a:rPr lang="en-US" sz="1200" dirty="0"/>
              <a:t>Underground Damage Prevention Review Board</a:t>
            </a:r>
            <a:br>
              <a:rPr lang="en-US" sz="1200" dirty="0"/>
            </a:br>
            <a:endParaRPr lang="en-US" b="1" dirty="0">
              <a:ea typeface="Calibri"/>
              <a:cs typeface="Calibri"/>
            </a:endParaRPr>
          </a:p>
          <a:p>
            <a:pPr marL="285750" indent="-285750">
              <a:buFont typeface="Arial"/>
              <a:buChar char="•"/>
            </a:pPr>
            <a:r>
              <a:rPr lang="en-US" b="1" dirty="0">
                <a:ea typeface="Calibri"/>
                <a:cs typeface="Calibri"/>
              </a:rPr>
              <a:t>New addition requiring the Governor to fill Board vacancies within 60 days</a:t>
            </a:r>
            <a:r>
              <a:rPr lang="en-US" dirty="0">
                <a:ea typeface="Calibri"/>
                <a:cs typeface="Calibri"/>
              </a:rPr>
              <a:t>.  No time requirement in the current law. </a:t>
            </a:r>
          </a:p>
          <a:p>
            <a:pPr marL="285750" indent="-285750">
              <a:buFont typeface="Arial"/>
              <a:buChar char="•"/>
            </a:pPr>
            <a:r>
              <a:rPr lang="en-US" b="1" dirty="0">
                <a:ea typeface="Calibri"/>
                <a:cs typeface="Calibri"/>
              </a:rPr>
              <a:t>Quorum will be met with majority seated and allows members to attend meetings via conference call or other electronic means</a:t>
            </a:r>
            <a:r>
              <a:rPr lang="en-US" dirty="0">
                <a:ea typeface="Calibri"/>
                <a:cs typeface="Calibri"/>
              </a:rPr>
              <a:t>. (TEAMS meeting)</a:t>
            </a:r>
          </a:p>
        </p:txBody>
      </p:sp>
      <p:sp>
        <p:nvSpPr>
          <p:cNvPr id="4" name="Slide Number Placeholder 3"/>
          <p:cNvSpPr>
            <a:spLocks noGrp="1"/>
          </p:cNvSpPr>
          <p:nvPr>
            <p:ph type="sldNum" sz="quarter" idx="5"/>
          </p:nvPr>
        </p:nvSpPr>
        <p:spPr/>
        <p:txBody>
          <a:bodyPr/>
          <a:lstStyle/>
          <a:p>
            <a:fld id="{C37D7554-D10C-4E29-B8E6-BB7111FA614F}" type="slidenum">
              <a:rPr lang="en-US" smtClean="0"/>
              <a:t>17</a:t>
            </a:fld>
            <a:endParaRPr lang="en-US"/>
          </a:p>
        </p:txBody>
      </p:sp>
    </p:spTree>
    <p:extLst>
      <p:ext uri="{BB962C8B-B14F-4D97-AF65-F5344CB8AC3E}">
        <p14:creationId xmlns:p14="http://schemas.microsoft.com/office/powerpoint/2010/main" val="1642119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har char="•"/>
            </a:pPr>
            <a:r>
              <a:rPr lang="en-US" sz="1200" b="1" dirty="0">
                <a:latin typeface="Times New Roman"/>
                <a:cs typeface="Times New Roman"/>
              </a:rPr>
              <a:t>The Board shall establish an internal attendance policy. In the event a Board member resigns or fails to meet the criteria of the attendance policy, the Board may appoint an interim member to represent the same stakeholder group until such time the Governor appoints a replacement for the remainder of the unexpired term. </a:t>
            </a:r>
            <a:br>
              <a:rPr lang="en-US" sz="1200" b="1" dirty="0">
                <a:latin typeface="Times New Roman"/>
                <a:cs typeface="Times New Roman"/>
              </a:rPr>
            </a:br>
            <a:endParaRPr lang="en-US" sz="1200" b="1" dirty="0">
              <a:latin typeface="Times New Roman"/>
              <a:cs typeface="Times New Roman"/>
            </a:endParaRPr>
          </a:p>
          <a:p>
            <a:pPr marL="285750" indent="-285750">
              <a:buChar char="•"/>
            </a:pPr>
            <a:r>
              <a:rPr lang="en-US" sz="1200" b="1" dirty="0">
                <a:latin typeface="Times New Roman"/>
                <a:cs typeface="Times New Roman"/>
              </a:rPr>
              <a:t>On request of the Board, the Utilities Commission shall appoint a nonvoting ex officio member as an administrative representative to provide counsel and coordinate efforts of the board. </a:t>
            </a:r>
          </a:p>
        </p:txBody>
      </p:sp>
      <p:sp>
        <p:nvSpPr>
          <p:cNvPr id="4" name="Slide Number Placeholder 3"/>
          <p:cNvSpPr>
            <a:spLocks noGrp="1"/>
          </p:cNvSpPr>
          <p:nvPr>
            <p:ph type="sldNum" sz="quarter" idx="5"/>
          </p:nvPr>
        </p:nvSpPr>
        <p:spPr/>
        <p:txBody>
          <a:bodyPr/>
          <a:lstStyle/>
          <a:p>
            <a:fld id="{C37D7554-D10C-4E29-B8E6-BB7111FA614F}" type="slidenum">
              <a:rPr lang="en-US" smtClean="0"/>
              <a:t>18</a:t>
            </a:fld>
            <a:endParaRPr lang="en-US"/>
          </a:p>
        </p:txBody>
      </p:sp>
    </p:spTree>
    <p:extLst>
      <p:ext uri="{BB962C8B-B14F-4D97-AF65-F5344CB8AC3E}">
        <p14:creationId xmlns:p14="http://schemas.microsoft.com/office/powerpoint/2010/main" val="1044847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b="1" dirty="0">
                <a:ea typeface="Calibri"/>
                <a:cs typeface="Calibri"/>
              </a:rPr>
              <a:t>The Board will now have 15 working days to contact persons of the alleged violation, </a:t>
            </a:r>
            <a:r>
              <a:rPr lang="en-US" dirty="0">
                <a:ea typeface="Calibri"/>
                <a:cs typeface="Calibri"/>
              </a:rPr>
              <a:t>extended from 10 days</a:t>
            </a:r>
            <a:r>
              <a:rPr lang="en-US" b="1" dirty="0">
                <a:ea typeface="Calibri"/>
                <a:cs typeface="Calibri"/>
              </a:rPr>
              <a:t>. </a:t>
            </a:r>
            <a:br>
              <a:rPr lang="en-US" b="1" dirty="0">
                <a:ea typeface="Calibri"/>
                <a:cs typeface="Calibri"/>
              </a:rPr>
            </a:br>
            <a:endParaRPr lang="en-US" b="1" dirty="0">
              <a:ea typeface="Calibri"/>
              <a:cs typeface="Calibri"/>
            </a:endParaRPr>
          </a:p>
          <a:p>
            <a:pPr marL="285750" indent="-285750">
              <a:buFont typeface="Arial"/>
              <a:buChar char="•"/>
            </a:pPr>
            <a:r>
              <a:rPr lang="en-US" b="1" dirty="0">
                <a:ea typeface="Calibri"/>
                <a:cs typeface="Calibri"/>
              </a:rPr>
              <a:t>The Board will be required to notify the violator of the boards determination within 30 days.  There was n</a:t>
            </a:r>
            <a:r>
              <a:rPr lang="en-US" dirty="0">
                <a:ea typeface="Calibri"/>
                <a:cs typeface="Calibri"/>
              </a:rPr>
              <a:t>o time period in the current law, </a:t>
            </a:r>
          </a:p>
        </p:txBody>
      </p:sp>
      <p:sp>
        <p:nvSpPr>
          <p:cNvPr id="4" name="Slide Number Placeholder 3"/>
          <p:cNvSpPr>
            <a:spLocks noGrp="1"/>
          </p:cNvSpPr>
          <p:nvPr>
            <p:ph type="sldNum" sz="quarter" idx="5"/>
          </p:nvPr>
        </p:nvSpPr>
        <p:spPr/>
        <p:txBody>
          <a:bodyPr/>
          <a:lstStyle/>
          <a:p>
            <a:fld id="{C37D7554-D10C-4E29-B8E6-BB7111FA614F}" type="slidenum">
              <a:rPr lang="en-US" smtClean="0"/>
              <a:t>19</a:t>
            </a:fld>
            <a:endParaRPr lang="en-US"/>
          </a:p>
        </p:txBody>
      </p:sp>
    </p:spTree>
    <p:extLst>
      <p:ext uri="{BB962C8B-B14F-4D97-AF65-F5344CB8AC3E}">
        <p14:creationId xmlns:p14="http://schemas.microsoft.com/office/powerpoint/2010/main" val="2309423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begin with an overview of the key changes. We’ll cover:</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Definitions</a:t>
            </a:r>
          </a:p>
          <a:p>
            <a:pPr lvl="0"/>
            <a:r>
              <a:rPr lang="en-US" sz="1200" kern="1200" dirty="0">
                <a:solidFill>
                  <a:schemeClr val="tx1"/>
                </a:solidFill>
                <a:effectLst/>
                <a:latin typeface="+mn-lt"/>
                <a:ea typeface="+mn-ea"/>
                <a:cs typeface="+mn-cs"/>
              </a:rPr>
              <a:t>Facility operator responsibilities</a:t>
            </a:r>
          </a:p>
          <a:p>
            <a:pPr lvl="0"/>
            <a:r>
              <a:rPr lang="en-US" sz="1200" kern="1200" dirty="0">
                <a:solidFill>
                  <a:schemeClr val="tx1"/>
                </a:solidFill>
                <a:effectLst/>
                <a:latin typeface="+mn-lt"/>
                <a:ea typeface="+mn-ea"/>
                <a:cs typeface="+mn-cs"/>
              </a:rPr>
              <a:t>Excavator responsibilities</a:t>
            </a:r>
          </a:p>
          <a:p>
            <a:pPr lvl="0"/>
            <a:r>
              <a:rPr lang="en-US" sz="1200" kern="1200" dirty="0">
                <a:solidFill>
                  <a:schemeClr val="tx1"/>
                </a:solidFill>
                <a:effectLst/>
                <a:latin typeface="+mn-lt"/>
                <a:ea typeface="+mn-ea"/>
                <a:cs typeface="+mn-cs"/>
              </a:rPr>
              <a:t>Exemptions</a:t>
            </a:r>
          </a:p>
          <a:p>
            <a:pPr lvl="0"/>
            <a:r>
              <a:rPr lang="en-US" sz="1200" kern="1200" dirty="0">
                <a:solidFill>
                  <a:schemeClr val="tx1"/>
                </a:solidFill>
                <a:effectLst/>
                <a:latin typeface="+mn-lt"/>
                <a:ea typeface="+mn-ea"/>
                <a:cs typeface="+mn-cs"/>
              </a:rPr>
              <a:t>Damage Claims</a:t>
            </a:r>
          </a:p>
          <a:p>
            <a:pPr lvl="0"/>
            <a:r>
              <a:rPr lang="en-US" sz="1200" kern="1200" dirty="0">
                <a:solidFill>
                  <a:schemeClr val="tx1"/>
                </a:solidFill>
                <a:effectLst/>
                <a:latin typeface="+mn-lt"/>
                <a:ea typeface="+mn-ea"/>
                <a:cs typeface="+mn-cs"/>
              </a:rPr>
              <a:t>Facility location absence</a:t>
            </a:r>
          </a:p>
          <a:p>
            <a:pPr lvl="0"/>
            <a:r>
              <a:rPr lang="en-US" sz="1200" kern="1200" dirty="0">
                <a:solidFill>
                  <a:schemeClr val="tx1"/>
                </a:solidFill>
                <a:effectLst/>
                <a:latin typeface="+mn-lt"/>
                <a:ea typeface="+mn-ea"/>
                <a:cs typeface="+mn-cs"/>
              </a:rPr>
              <a:t>Updates to the Underground Damage Prevention Review Board</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a:t>
            </a:fld>
            <a:endParaRPr lang="en-US"/>
          </a:p>
        </p:txBody>
      </p:sp>
    </p:spTree>
    <p:extLst>
      <p:ext uri="{BB962C8B-B14F-4D97-AF65-F5344CB8AC3E}">
        <p14:creationId xmlns:p14="http://schemas.microsoft.com/office/powerpoint/2010/main" val="3974796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b="1" dirty="0">
                <a:ea typeface="Calibri"/>
                <a:cs typeface="Calibri"/>
              </a:rPr>
              <a:t>After the boards determination, the person deemed to be in violation can request an informal conference within 30 days of the determination. They must attend in person, can be represented by an attorney or other person and present evidence and make arguments in favor of the person's position.  </a:t>
            </a:r>
          </a:p>
        </p:txBody>
      </p:sp>
      <p:sp>
        <p:nvSpPr>
          <p:cNvPr id="4" name="Slide Number Placeholder 3"/>
          <p:cNvSpPr>
            <a:spLocks noGrp="1"/>
          </p:cNvSpPr>
          <p:nvPr>
            <p:ph type="sldNum" sz="quarter" idx="5"/>
          </p:nvPr>
        </p:nvSpPr>
        <p:spPr/>
        <p:txBody>
          <a:bodyPr/>
          <a:lstStyle/>
          <a:p>
            <a:fld id="{C37D7554-D10C-4E29-B8E6-BB7111FA614F}" type="slidenum">
              <a:rPr lang="en-US" smtClean="0"/>
              <a:t>20</a:t>
            </a:fld>
            <a:endParaRPr lang="en-US"/>
          </a:p>
        </p:txBody>
      </p:sp>
    </p:spTree>
    <p:extLst>
      <p:ext uri="{BB962C8B-B14F-4D97-AF65-F5344CB8AC3E}">
        <p14:creationId xmlns:p14="http://schemas.microsoft.com/office/powerpoint/2010/main" val="3594634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dirty="0">
                <a:ea typeface="Calibri" panose="020F0502020204030204"/>
                <a:cs typeface="Calibri" panose="020F0502020204030204"/>
              </a:rPr>
              <a:t>Utilities Commission will be required to report annually a report of fine or penalties imposed. </a:t>
            </a:r>
            <a:br>
              <a:rPr lang="en-US" b="1" dirty="0">
                <a:ea typeface="Calibri" panose="020F0502020204030204"/>
                <a:cs typeface="Calibri" panose="020F0502020204030204"/>
              </a:rPr>
            </a:br>
            <a:endParaRPr lang="en-US" b="1" dirty="0">
              <a:ea typeface="Calibri" panose="020F0502020204030204"/>
              <a:cs typeface="Calibri" panose="020F0502020204030204"/>
            </a:endParaRPr>
          </a:p>
          <a:p>
            <a:pPr marL="171450" indent="-171450">
              <a:buFont typeface="Arial"/>
              <a:buChar char="•"/>
            </a:pPr>
            <a:r>
              <a:rPr lang="en-US" b="1" dirty="0">
                <a:ea typeface="Calibri" panose="020F0502020204030204"/>
                <a:cs typeface="Calibri" panose="020F0502020204030204"/>
              </a:rPr>
              <a:t>If the penalty is not paid, the Utilities Commission can request Attorney General bring action in the name of the State of NC to recover the penalty. </a:t>
            </a:r>
          </a:p>
        </p:txBody>
      </p:sp>
      <p:sp>
        <p:nvSpPr>
          <p:cNvPr id="4" name="Slide Number Placeholder 3"/>
          <p:cNvSpPr>
            <a:spLocks noGrp="1"/>
          </p:cNvSpPr>
          <p:nvPr>
            <p:ph type="sldNum" sz="quarter" idx="5"/>
          </p:nvPr>
        </p:nvSpPr>
        <p:spPr/>
        <p:txBody>
          <a:bodyPr/>
          <a:lstStyle/>
          <a:p>
            <a:fld id="{C37D7554-D10C-4E29-B8E6-BB7111FA614F}" type="slidenum">
              <a:rPr lang="en-US" smtClean="0"/>
              <a:t>21</a:t>
            </a:fld>
            <a:endParaRPr lang="en-US"/>
          </a:p>
        </p:txBody>
      </p:sp>
    </p:spTree>
    <p:extLst>
      <p:ext uri="{BB962C8B-B14F-4D97-AF65-F5344CB8AC3E}">
        <p14:creationId xmlns:p14="http://schemas.microsoft.com/office/powerpoint/2010/main" val="3660695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Finally, a </a:t>
            </a:r>
            <a:r>
              <a:rPr lang="en-US" sz="1200" b="1" kern="1200" dirty="0">
                <a:solidFill>
                  <a:schemeClr val="tx1"/>
                </a:solidFill>
                <a:effectLst/>
                <a:latin typeface="+mn-lt"/>
                <a:ea typeface="+mn-ea"/>
                <a:cs typeface="+mn-cs"/>
              </a:rPr>
              <a:t>reference guide</a:t>
            </a:r>
            <a:r>
              <a:rPr lang="en-US" sz="1200" kern="1200" dirty="0">
                <a:solidFill>
                  <a:schemeClr val="tx1"/>
                </a:solidFill>
                <a:effectLst/>
                <a:latin typeface="+mn-lt"/>
                <a:ea typeface="+mn-ea"/>
                <a:cs typeface="+mn-cs"/>
              </a:rPr>
              <a:t> is available at local UCC meetings and online. It includes:</a:t>
            </a:r>
          </a:p>
          <a:p>
            <a:pPr lvl="0"/>
            <a:r>
              <a:rPr lang="en-US" sz="1200" kern="1200" dirty="0">
                <a:solidFill>
                  <a:schemeClr val="tx1"/>
                </a:solidFill>
                <a:effectLst/>
                <a:latin typeface="+mn-lt"/>
                <a:ea typeface="+mn-ea"/>
                <a:cs typeface="+mn-cs"/>
              </a:rPr>
              <a:t>A side-by-side comparison of current vs. new law</a:t>
            </a:r>
          </a:p>
          <a:p>
            <a:pPr lvl="0"/>
            <a:r>
              <a:rPr lang="en-US" sz="1200" kern="1200" dirty="0">
                <a:solidFill>
                  <a:schemeClr val="tx1"/>
                </a:solidFill>
                <a:effectLst/>
                <a:latin typeface="+mn-lt"/>
                <a:ea typeface="+mn-ea"/>
                <a:cs typeface="+mn-cs"/>
              </a:rPr>
              <a:t>And statute references for easy lookup</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22</a:t>
            </a:fld>
            <a:endParaRPr lang="en-US"/>
          </a:p>
        </p:txBody>
      </p:sp>
    </p:spTree>
    <p:extLst>
      <p:ext uri="{BB962C8B-B14F-4D97-AF65-F5344CB8AC3E}">
        <p14:creationId xmlns:p14="http://schemas.microsoft.com/office/powerpoint/2010/main" val="1394775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for your attention.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You’ll find a QR code on your screen that links directly to the law page on nc811.org.</a:t>
            </a:r>
          </a:p>
          <a:p>
            <a:pPr lvl="0"/>
            <a:r>
              <a:rPr lang="en-US" sz="1200" kern="1200" dirty="0">
                <a:solidFill>
                  <a:schemeClr val="tx1"/>
                </a:solidFill>
                <a:effectLst/>
                <a:latin typeface="+mn-lt"/>
                <a:ea typeface="+mn-ea"/>
                <a:cs typeface="+mn-cs"/>
              </a:rPr>
              <a:t>There you can download the law reference guide comparing the old and new provisions.</a:t>
            </a:r>
          </a:p>
          <a:p>
            <a:pPr lvl="0"/>
            <a:r>
              <a:rPr lang="en-US" sz="1200" kern="1200" dirty="0">
                <a:solidFill>
                  <a:schemeClr val="tx1"/>
                </a:solidFill>
                <a:effectLst/>
                <a:latin typeface="+mn-lt"/>
                <a:ea typeface="+mn-ea"/>
                <a:cs typeface="+mn-cs"/>
              </a:rPr>
              <a:t>There is also a full-length video of this presentation that you can watch at your leisure.</a:t>
            </a:r>
          </a:p>
          <a:p>
            <a:pPr lvl="0"/>
            <a:r>
              <a:rPr lang="en-US" sz="1200" kern="1200" dirty="0">
                <a:solidFill>
                  <a:schemeClr val="tx1"/>
                </a:solidFill>
                <a:effectLst/>
                <a:latin typeface="+mn-lt"/>
                <a:ea typeface="+mn-ea"/>
                <a:cs typeface="+mn-cs"/>
              </a:rPr>
              <a:t>And if you have any questions about any part of the law you can fill out the Law FAQ form and one of our liaisons will provide you with clarification on any of your concerns.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continue working together to ensure safe and c </a:t>
            </a:r>
            <a:r>
              <a:rPr lang="en-US" sz="1200" kern="1200" dirty="0" err="1">
                <a:solidFill>
                  <a:schemeClr val="tx1"/>
                </a:solidFill>
                <a:effectLst/>
                <a:latin typeface="+mn-lt"/>
                <a:ea typeface="+mn-ea"/>
                <a:cs typeface="+mn-cs"/>
              </a:rPr>
              <a:t>ompliant</a:t>
            </a:r>
            <a:r>
              <a:rPr lang="en-US" sz="1200" kern="1200" dirty="0">
                <a:solidFill>
                  <a:schemeClr val="tx1"/>
                </a:solidFill>
                <a:effectLst/>
                <a:latin typeface="+mn-lt"/>
                <a:ea typeface="+mn-ea"/>
                <a:cs typeface="+mn-cs"/>
              </a:rPr>
              <a:t> excavation practices.</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24</a:t>
            </a:fld>
            <a:endParaRPr lang="en-US"/>
          </a:p>
        </p:txBody>
      </p:sp>
    </p:spTree>
    <p:extLst>
      <p:ext uri="{BB962C8B-B14F-4D97-AF65-F5344CB8AC3E}">
        <p14:creationId xmlns:p14="http://schemas.microsoft.com/office/powerpoint/2010/main" val="1712463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Starting with definitions.</a:t>
            </a:r>
          </a:p>
          <a:p>
            <a:r>
              <a:rPr lang="en-US" sz="1200" b="1" kern="1200" dirty="0">
                <a:solidFill>
                  <a:schemeClr val="tx1"/>
                </a:solidFill>
                <a:effectLst/>
                <a:latin typeface="+mn-lt"/>
                <a:ea typeface="+mn-ea"/>
                <a:cs typeface="+mn-cs"/>
              </a:rPr>
              <a:t>Non-Mechanized Equipment</a:t>
            </a:r>
            <a:r>
              <a:rPr lang="en-US" sz="1200" kern="1200" dirty="0">
                <a:solidFill>
                  <a:schemeClr val="tx1"/>
                </a:solidFill>
                <a:effectLst/>
                <a:latin typeface="+mn-lt"/>
                <a:ea typeface="+mn-ea"/>
                <a:cs typeface="+mn-cs"/>
              </a:rPr>
              <a:t> was previously defined as hand tools. </a:t>
            </a:r>
          </a:p>
          <a:p>
            <a:r>
              <a:rPr lang="en-US" sz="1200" kern="1200" dirty="0">
                <a:solidFill>
                  <a:schemeClr val="tx1"/>
                </a:solidFill>
                <a:effectLst/>
                <a:latin typeface="+mn-lt"/>
                <a:ea typeface="+mn-ea"/>
                <a:cs typeface="+mn-cs"/>
              </a:rPr>
              <a:t>Now, </a:t>
            </a:r>
            <a:r>
              <a:rPr lang="en-US" sz="1200" b="1" kern="1200" dirty="0">
                <a:solidFill>
                  <a:schemeClr val="tx1"/>
                </a:solidFill>
                <a:effectLst/>
                <a:latin typeface="+mn-lt"/>
                <a:ea typeface="+mn-ea"/>
                <a:cs typeface="+mn-cs"/>
              </a:rPr>
              <a:t>Soft Dig Technologies</a:t>
            </a:r>
            <a:r>
              <a:rPr lang="en-US" sz="1200" kern="1200" dirty="0">
                <a:solidFill>
                  <a:schemeClr val="tx1"/>
                </a:solidFill>
                <a:effectLst/>
                <a:latin typeface="+mn-lt"/>
                <a:ea typeface="+mn-ea"/>
                <a:cs typeface="+mn-cs"/>
              </a:rPr>
              <a:t>—which use air or water pressure with vacuum extraction—are also considered non-mechanized.</a:t>
            </a:r>
          </a:p>
          <a:p>
            <a:r>
              <a:rPr lang="en-US" sz="1200" kern="1200" dirty="0">
                <a:solidFill>
                  <a:schemeClr val="tx1"/>
                </a:solidFill>
                <a:effectLst/>
                <a:latin typeface="+mn-lt"/>
                <a:ea typeface="+mn-ea"/>
                <a:cs typeface="+mn-cs"/>
              </a:rPr>
              <a:t>Next, the </a:t>
            </a:r>
            <a:r>
              <a:rPr lang="en-US" sz="1200" b="1" kern="1200" dirty="0">
                <a:solidFill>
                  <a:schemeClr val="tx1"/>
                </a:solidFill>
                <a:effectLst/>
                <a:latin typeface="+mn-lt"/>
                <a:ea typeface="+mn-ea"/>
                <a:cs typeface="+mn-cs"/>
              </a:rPr>
              <a:t>Tolerance Zone</a:t>
            </a:r>
            <a:r>
              <a:rPr lang="en-US" sz="1200" kern="1200" dirty="0">
                <a:solidFill>
                  <a:schemeClr val="tx1"/>
                </a:solidFill>
                <a:effectLst/>
                <a:latin typeface="+mn-lt"/>
                <a:ea typeface="+mn-ea"/>
                <a:cs typeface="+mn-cs"/>
              </a:rPr>
              <a:t> definition has been clarified. It now explicitly refers to the horizontal distance: half the known diameter of the facility plus 24 inches on either side of the center line.</a:t>
            </a:r>
          </a:p>
        </p:txBody>
      </p:sp>
      <p:sp>
        <p:nvSpPr>
          <p:cNvPr id="4" name="Slide Number Placeholder 3"/>
          <p:cNvSpPr>
            <a:spLocks noGrp="1"/>
          </p:cNvSpPr>
          <p:nvPr>
            <p:ph type="sldNum" sz="quarter" idx="5"/>
          </p:nvPr>
        </p:nvSpPr>
        <p:spPr/>
        <p:txBody>
          <a:bodyPr/>
          <a:lstStyle/>
          <a:p>
            <a:fld id="{C37D7554-D10C-4E29-B8E6-BB7111FA614F}" type="slidenum">
              <a:rPr lang="en-US" smtClean="0"/>
              <a:t>3</a:t>
            </a:fld>
            <a:endParaRPr lang="en-US"/>
          </a:p>
        </p:txBody>
      </p:sp>
    </p:spTree>
    <p:extLst>
      <p:ext uri="{BB962C8B-B14F-4D97-AF65-F5344CB8AC3E}">
        <p14:creationId xmlns:p14="http://schemas.microsoft.com/office/powerpoint/2010/main" val="3279274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Facility operator responsibilities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Operators must use </a:t>
            </a:r>
            <a:r>
              <a:rPr lang="en-US" sz="1200" b="1" kern="1200" dirty="0">
                <a:solidFill>
                  <a:schemeClr val="tx1"/>
                </a:solidFill>
                <a:effectLst/>
                <a:latin typeface="+mn-lt"/>
                <a:ea typeface="+mn-ea"/>
                <a:cs typeface="+mn-cs"/>
              </a:rPr>
              <a:t>APWA uniform color codes</a:t>
            </a:r>
            <a:r>
              <a:rPr lang="en-US" sz="1200" kern="1200" dirty="0">
                <a:solidFill>
                  <a:schemeClr val="tx1"/>
                </a:solidFill>
                <a:effectLst/>
                <a:latin typeface="+mn-lt"/>
                <a:ea typeface="+mn-ea"/>
                <a:cs typeface="+mn-cs"/>
              </a:rPr>
              <a:t> when marking.</a:t>
            </a:r>
          </a:p>
          <a:p>
            <a:r>
              <a:rPr lang="en-US" sz="1200" kern="1200" dirty="0">
                <a:solidFill>
                  <a:schemeClr val="tx1"/>
                </a:solidFill>
                <a:effectLst/>
                <a:latin typeface="+mn-lt"/>
                <a:ea typeface="+mn-ea"/>
                <a:cs typeface="+mn-cs"/>
              </a:rPr>
              <a:t>A new requirement states that painted marks should be long enough to distinguish them from dots.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Also, written agreements now include </a:t>
            </a:r>
            <a:r>
              <a:rPr lang="en-US" sz="1200" b="1" kern="1200" dirty="0">
                <a:solidFill>
                  <a:schemeClr val="tx1"/>
                </a:solidFill>
                <a:effectLst/>
                <a:latin typeface="+mn-lt"/>
                <a:ea typeface="+mn-ea"/>
                <a:cs typeface="+mn-cs"/>
              </a:rPr>
              <a:t>electronically transmitted formats</a:t>
            </a:r>
            <a:r>
              <a:rPr lang="en-US" sz="1200" kern="1200" dirty="0">
                <a:solidFill>
                  <a:schemeClr val="tx1"/>
                </a:solidFill>
                <a:effectLst/>
                <a:latin typeface="+mn-lt"/>
                <a:ea typeface="+mn-ea"/>
                <a:cs typeface="+mn-cs"/>
              </a:rPr>
              <a:t>—such as email, text, or fax.</a:t>
            </a:r>
          </a:p>
        </p:txBody>
      </p:sp>
      <p:sp>
        <p:nvSpPr>
          <p:cNvPr id="4" name="Slide Number Placeholder 3"/>
          <p:cNvSpPr>
            <a:spLocks noGrp="1"/>
          </p:cNvSpPr>
          <p:nvPr>
            <p:ph type="sldNum" sz="quarter" idx="5"/>
          </p:nvPr>
        </p:nvSpPr>
        <p:spPr/>
        <p:txBody>
          <a:bodyPr/>
          <a:lstStyle/>
          <a:p>
            <a:fld id="{C37D7554-D10C-4E29-B8E6-BB7111FA614F}" type="slidenum">
              <a:rPr lang="en-US" smtClean="0"/>
              <a:t>4</a:t>
            </a:fld>
            <a:endParaRPr lang="en-US"/>
          </a:p>
        </p:txBody>
      </p:sp>
    </p:spTree>
    <p:extLst>
      <p:ext uri="{BB962C8B-B14F-4D97-AF65-F5344CB8AC3E}">
        <p14:creationId xmlns:p14="http://schemas.microsoft.com/office/powerpoint/2010/main" val="1603157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Operators must mark facilities </a:t>
            </a:r>
            <a:r>
              <a:rPr lang="en-US" sz="1200" b="1" kern="1200" dirty="0">
                <a:solidFill>
                  <a:schemeClr val="tx1"/>
                </a:solidFill>
                <a:effectLst/>
                <a:latin typeface="+mn-lt"/>
                <a:ea typeface="+mn-ea"/>
                <a:cs typeface="+mn-cs"/>
              </a:rPr>
              <a:t>three full working days before the excavator’s work start date.</a:t>
            </a:r>
          </a:p>
          <a:p>
            <a:r>
              <a:rPr lang="en-US" sz="1200" kern="1200" dirty="0">
                <a:solidFill>
                  <a:schemeClr val="tx1"/>
                </a:solidFill>
                <a:effectLst/>
                <a:latin typeface="+mn-lt"/>
                <a:ea typeface="+mn-ea"/>
                <a:cs typeface="+mn-cs"/>
              </a:rPr>
              <a:t>For </a:t>
            </a:r>
            <a:r>
              <a:rPr lang="en-US" sz="1200" b="1" kern="1200" dirty="0">
                <a:solidFill>
                  <a:schemeClr val="tx1"/>
                </a:solidFill>
                <a:effectLst/>
                <a:latin typeface="+mn-lt"/>
                <a:ea typeface="+mn-ea"/>
                <a:cs typeface="+mn-cs"/>
              </a:rPr>
              <a:t>emergency requests</a:t>
            </a:r>
            <a:r>
              <a:rPr lang="en-US" sz="1200" kern="1200" dirty="0">
                <a:solidFill>
                  <a:schemeClr val="tx1"/>
                </a:solidFill>
                <a:effectLst/>
                <a:latin typeface="+mn-lt"/>
                <a:ea typeface="+mn-ea"/>
                <a:cs typeface="+mn-cs"/>
              </a:rPr>
              <a:t>, operators must make </a:t>
            </a:r>
            <a:r>
              <a:rPr lang="en-US" sz="1200" b="1" kern="1200" dirty="0">
                <a:solidFill>
                  <a:schemeClr val="tx1"/>
                </a:solidFill>
                <a:effectLst/>
                <a:latin typeface="+mn-lt"/>
                <a:ea typeface="+mn-ea"/>
                <a:cs typeface="+mn-cs"/>
              </a:rPr>
              <a:t>initial contact within 3 hours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And if a facility is </a:t>
            </a:r>
            <a:r>
              <a:rPr lang="en-US" sz="1200" b="1" kern="1200" dirty="0">
                <a:solidFill>
                  <a:schemeClr val="tx1"/>
                </a:solidFill>
                <a:effectLst/>
                <a:latin typeface="+mn-lt"/>
                <a:ea typeface="+mn-ea"/>
                <a:cs typeface="+mn-cs"/>
              </a:rPr>
              <a:t>unmarked</a:t>
            </a:r>
            <a:r>
              <a:rPr lang="en-US" sz="1200" kern="1200" dirty="0">
                <a:solidFill>
                  <a:schemeClr val="tx1"/>
                </a:solidFill>
                <a:effectLst/>
                <a:latin typeface="+mn-lt"/>
                <a:ea typeface="+mn-ea"/>
                <a:cs typeface="+mn-cs"/>
              </a:rPr>
              <a:t>, operators must respond within </a:t>
            </a:r>
            <a:r>
              <a:rPr lang="en-US" sz="1200" b="1" kern="1200" dirty="0">
                <a:solidFill>
                  <a:schemeClr val="tx1"/>
                </a:solidFill>
                <a:effectLst/>
                <a:latin typeface="+mn-lt"/>
                <a:ea typeface="+mn-ea"/>
                <a:cs typeface="+mn-cs"/>
              </a:rPr>
              <a:t>3 hours</a:t>
            </a:r>
            <a:r>
              <a:rPr lang="en-US" sz="1200" kern="1200" dirty="0">
                <a:solidFill>
                  <a:schemeClr val="tx1"/>
                </a:solidFill>
                <a:effectLst/>
                <a:latin typeface="+mn-lt"/>
                <a:ea typeface="+mn-ea"/>
                <a:cs typeface="+mn-cs"/>
              </a:rPr>
              <a:t> of receiving the additional notice.</a:t>
            </a:r>
          </a:p>
        </p:txBody>
      </p:sp>
      <p:sp>
        <p:nvSpPr>
          <p:cNvPr id="4" name="Slide Number Placeholder 3"/>
          <p:cNvSpPr>
            <a:spLocks noGrp="1"/>
          </p:cNvSpPr>
          <p:nvPr>
            <p:ph type="sldNum" sz="quarter" idx="5"/>
          </p:nvPr>
        </p:nvSpPr>
        <p:spPr/>
        <p:txBody>
          <a:bodyPr/>
          <a:lstStyle/>
          <a:p>
            <a:fld id="{C37D7554-D10C-4E29-B8E6-BB7111FA614F}" type="slidenum">
              <a:rPr lang="en-US" smtClean="0"/>
              <a:t>5</a:t>
            </a:fld>
            <a:endParaRPr lang="en-US"/>
          </a:p>
        </p:txBody>
      </p:sp>
    </p:spTree>
    <p:extLst>
      <p:ext uri="{BB962C8B-B14F-4D97-AF65-F5344CB8AC3E}">
        <p14:creationId xmlns:p14="http://schemas.microsoft.com/office/powerpoint/2010/main" val="2583102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Excavator Responsibilities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Excavators must give notice no less than </a:t>
            </a:r>
            <a:r>
              <a:rPr lang="en-US" sz="1200" b="1" kern="1200" dirty="0">
                <a:solidFill>
                  <a:schemeClr val="tx1"/>
                </a:solidFill>
                <a:effectLst/>
                <a:latin typeface="+mn-lt"/>
                <a:ea typeface="+mn-ea"/>
                <a:cs typeface="+mn-cs"/>
              </a:rPr>
              <a:t>3 full working days</a:t>
            </a:r>
            <a:r>
              <a:rPr lang="en-US" sz="1200" kern="1200" dirty="0">
                <a:solidFill>
                  <a:schemeClr val="tx1"/>
                </a:solidFill>
                <a:effectLst/>
                <a:latin typeface="+mn-lt"/>
                <a:ea typeface="+mn-ea"/>
                <a:cs typeface="+mn-cs"/>
              </a:rPr>
              <a:t> before starting work. For underwater facilities, the notice period is no less than </a:t>
            </a:r>
            <a:r>
              <a:rPr lang="en-US" sz="1200" b="1" kern="1200" dirty="0">
                <a:solidFill>
                  <a:schemeClr val="tx1"/>
                </a:solidFill>
                <a:effectLst/>
                <a:latin typeface="+mn-lt"/>
                <a:ea typeface="+mn-ea"/>
                <a:cs typeface="+mn-cs"/>
              </a:rPr>
              <a:t>10 </a:t>
            </a:r>
            <a:r>
              <a:rPr lang="en-US" sz="1200" b="1" kern="1200">
                <a:solidFill>
                  <a:schemeClr val="tx1"/>
                </a:solidFill>
                <a:effectLst/>
                <a:latin typeface="+mn-lt"/>
                <a:ea typeface="+mn-ea"/>
                <a:cs typeface="+mn-cs"/>
              </a:rPr>
              <a:t>to 20 </a:t>
            </a:r>
            <a:r>
              <a:rPr lang="en-US" sz="1200" b="1" kern="1200" dirty="0">
                <a:solidFill>
                  <a:schemeClr val="tx1"/>
                </a:solidFill>
                <a:effectLst/>
                <a:latin typeface="+mn-lt"/>
                <a:ea typeface="+mn-ea"/>
                <a:cs typeface="+mn-cs"/>
              </a:rPr>
              <a:t>working days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C37D7554-D10C-4E29-B8E6-BB7111FA614F}" type="slidenum">
              <a:rPr lang="en-US" smtClean="0"/>
              <a:t>6</a:t>
            </a:fld>
            <a:endParaRPr lang="en-US"/>
          </a:p>
        </p:txBody>
      </p:sp>
    </p:spTree>
    <p:extLst>
      <p:ext uri="{BB962C8B-B14F-4D97-AF65-F5344CB8AC3E}">
        <p14:creationId xmlns:p14="http://schemas.microsoft.com/office/powerpoint/2010/main" val="3542965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Tickets now expire </a:t>
            </a:r>
            <a:r>
              <a:rPr lang="en-US" sz="1200" b="1" kern="1200" dirty="0">
                <a:solidFill>
                  <a:schemeClr val="tx1"/>
                </a:solidFill>
                <a:effectLst/>
                <a:latin typeface="+mn-lt"/>
                <a:ea typeface="+mn-ea"/>
                <a:cs typeface="+mn-cs"/>
              </a:rPr>
              <a:t>28 calendar days</a:t>
            </a:r>
            <a:r>
              <a:rPr lang="en-US" sz="1200" kern="1200" dirty="0">
                <a:solidFill>
                  <a:schemeClr val="tx1"/>
                </a:solidFill>
                <a:effectLst/>
                <a:latin typeface="+mn-lt"/>
                <a:ea typeface="+mn-ea"/>
                <a:cs typeface="+mn-cs"/>
              </a:rPr>
              <a:t> after the work start date—up from the previous 15 working days.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Tickets should only cover areas that can reasonably be completed within that 28-day window. Don’t update tickets for areas that are already completed.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working near </a:t>
            </a:r>
            <a:r>
              <a:rPr lang="en-US" sz="1200" b="1" kern="1200" dirty="0">
                <a:solidFill>
                  <a:schemeClr val="tx1"/>
                </a:solidFill>
                <a:effectLst/>
                <a:latin typeface="+mn-lt"/>
                <a:ea typeface="+mn-ea"/>
                <a:cs typeface="+mn-cs"/>
              </a:rPr>
              <a:t>transmission pipelines</a:t>
            </a:r>
            <a:r>
              <a:rPr lang="en-US" sz="1200" kern="1200" dirty="0">
                <a:solidFill>
                  <a:schemeClr val="tx1"/>
                </a:solidFill>
                <a:effectLst/>
                <a:latin typeface="+mn-lt"/>
                <a:ea typeface="+mn-ea"/>
                <a:cs typeface="+mn-cs"/>
              </a:rPr>
              <a:t>, excavators must use </a:t>
            </a:r>
            <a:r>
              <a:rPr lang="en-US" sz="1200" b="1" kern="1200" dirty="0">
                <a:solidFill>
                  <a:schemeClr val="tx1"/>
                </a:solidFill>
                <a:effectLst/>
                <a:latin typeface="+mn-lt"/>
                <a:ea typeface="+mn-ea"/>
                <a:cs typeface="+mn-cs"/>
              </a:rPr>
              <a:t>non-mechanized equipment</a:t>
            </a:r>
            <a:r>
              <a:rPr lang="en-US" sz="1200" kern="1200" dirty="0">
                <a:solidFill>
                  <a:schemeClr val="tx1"/>
                </a:solidFill>
                <a:effectLst/>
                <a:latin typeface="+mn-lt"/>
                <a:ea typeface="+mn-ea"/>
                <a:cs typeface="+mn-cs"/>
              </a:rPr>
              <a:t> within 24 inches of the pipeline. Also, </a:t>
            </a:r>
            <a:r>
              <a:rPr lang="en-US" sz="1200" b="1" kern="1200" dirty="0">
                <a:solidFill>
                  <a:schemeClr val="tx1"/>
                </a:solidFill>
                <a:effectLst/>
                <a:latin typeface="Times New Roman"/>
                <a:ea typeface="+mn-ea"/>
                <a:cs typeface="Times New Roman"/>
              </a:rPr>
              <a:t>w</a:t>
            </a:r>
            <a:r>
              <a:rPr lang="en-US" sz="1200" b="1" dirty="0">
                <a:latin typeface="Times New Roman"/>
                <a:cs typeface="Times New Roman"/>
              </a:rPr>
              <a:t>ithin the tolerance zone of a pipeline system, the excavator shall use safe excavation practices, including, but not limited to hand digging or potholing. </a:t>
            </a:r>
            <a:endParaRPr lang="en-US" sz="1200" kern="1200" dirty="0">
              <a:solidFill>
                <a:schemeClr val="tx1"/>
              </a:solidFill>
              <a:effectLst/>
              <a:latin typeface="+mn-lt"/>
              <a:ea typeface="+mn-ea"/>
              <a:cs typeface="+mn-cs"/>
            </a:endParaRPr>
          </a:p>
          <a:p>
            <a:pPr marL="0" indent="0">
              <a:buFont typeface="Arial"/>
              <a:buNone/>
            </a:pPr>
            <a:endParaRPr lang="en-US" b="1" dirty="0">
              <a:ea typeface="Calibri"/>
              <a:cs typeface="Calibri"/>
            </a:endParaRPr>
          </a:p>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7</a:t>
            </a:fld>
            <a:endParaRPr lang="en-US"/>
          </a:p>
        </p:txBody>
      </p:sp>
    </p:spTree>
    <p:extLst>
      <p:ext uri="{BB962C8B-B14F-4D97-AF65-F5344CB8AC3E}">
        <p14:creationId xmlns:p14="http://schemas.microsoft.com/office/powerpoint/2010/main" val="2997830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A7314-7F08-386B-6A9E-C892BCB864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DF94D-1299-F5A8-CCE3-529E84895E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89ECED-38B0-E125-4D9C-95D243B4FF66}"/>
              </a:ext>
            </a:extLst>
          </p:cNvPr>
          <p:cNvSpPr>
            <a:spLocks noGrp="1"/>
          </p:cNvSpPr>
          <p:nvPr>
            <p:ph type="body" idx="1"/>
          </p:nvPr>
        </p:nvSpPr>
        <p:spPr/>
        <p:txBody>
          <a:bodyPr/>
          <a:lstStyle/>
          <a:p>
            <a:r>
              <a:rPr lang="en-US" dirty="0"/>
              <a:t>Here we see an example of the life of a ticket. </a:t>
            </a:r>
          </a:p>
          <a:p>
            <a:endParaRPr lang="en-US" dirty="0"/>
          </a:p>
          <a:p>
            <a:r>
              <a:rPr lang="en-US" dirty="0"/>
              <a:t>In this example the excavator contacted 811 on the 1</a:t>
            </a:r>
            <a:r>
              <a:rPr lang="en-US" baseline="30000" dirty="0"/>
              <a:t>st</a:t>
            </a:r>
            <a:r>
              <a:rPr lang="en-US" dirty="0"/>
              <a:t>. During the call or while creating the RTE or SAT ticket the work start date is noted on the ticket. Three full working days prior to the work start date, locators will be dispatched to mark your excavation area. The life of the ticket begins on the Work start date and you are clear to dig for up to 28 calendar days. </a:t>
            </a:r>
          </a:p>
        </p:txBody>
      </p:sp>
      <p:sp>
        <p:nvSpPr>
          <p:cNvPr id="4" name="Slide Number Placeholder 3">
            <a:extLst>
              <a:ext uri="{FF2B5EF4-FFF2-40B4-BE49-F238E27FC236}">
                <a16:creationId xmlns:a16="http://schemas.microsoft.com/office/drawing/2014/main" id="{B46C7E9E-805F-C166-4653-291ED077D603}"/>
              </a:ext>
            </a:extLst>
          </p:cNvPr>
          <p:cNvSpPr>
            <a:spLocks noGrp="1"/>
          </p:cNvSpPr>
          <p:nvPr>
            <p:ph type="sldNum" sz="quarter" idx="5"/>
          </p:nvPr>
        </p:nvSpPr>
        <p:spPr/>
        <p:txBody>
          <a:bodyPr/>
          <a:lstStyle/>
          <a:p>
            <a:fld id="{C37D7554-D10C-4E29-B8E6-BB7111FA614F}" type="slidenum">
              <a:rPr lang="en-US" smtClean="0"/>
              <a:t>8</a:t>
            </a:fld>
            <a:endParaRPr lang="en-US"/>
          </a:p>
        </p:txBody>
      </p:sp>
    </p:spTree>
    <p:extLst>
      <p:ext uri="{BB962C8B-B14F-4D97-AF65-F5344CB8AC3E}">
        <p14:creationId xmlns:p14="http://schemas.microsoft.com/office/powerpoint/2010/main" val="952222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23D7D-0565-132B-413A-CF40D271A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7BEE93-8B2C-AD73-922C-006061E2B9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B2A17D-2169-CA94-FBFF-A510C79809EE}"/>
              </a:ext>
            </a:extLst>
          </p:cNvPr>
          <p:cNvSpPr>
            <a:spLocks noGrp="1"/>
          </p:cNvSpPr>
          <p:nvPr>
            <p:ph type="body" idx="1"/>
          </p:nvPr>
        </p:nvSpPr>
        <p:spPr/>
        <p:txBody>
          <a:bodyPr/>
          <a:lstStyle/>
          <a:p>
            <a:r>
              <a:rPr lang="en-US" dirty="0"/>
              <a:t>Weekends and Holiday can affect the locate process. Here are some examples.</a:t>
            </a:r>
            <a:br>
              <a:rPr lang="en-US" dirty="0"/>
            </a:br>
            <a:endParaRPr lang="en-US" dirty="0"/>
          </a:p>
          <a:p>
            <a:r>
              <a:rPr lang="en-US" dirty="0"/>
              <a:t>In graph 1 you see when the locate would be performed if the start date lands on a Wednesday. The locate would begin on Friday and continue thru Tuesday.</a:t>
            </a:r>
          </a:p>
          <a:p>
            <a:r>
              <a:rPr lang="en-US" dirty="0"/>
              <a:t>In graph 2 you see what would happen if a holiday landed on a Friday during the locate process.</a:t>
            </a:r>
          </a:p>
        </p:txBody>
      </p:sp>
      <p:sp>
        <p:nvSpPr>
          <p:cNvPr id="4" name="Slide Number Placeholder 3">
            <a:extLst>
              <a:ext uri="{FF2B5EF4-FFF2-40B4-BE49-F238E27FC236}">
                <a16:creationId xmlns:a16="http://schemas.microsoft.com/office/drawing/2014/main" id="{FD935337-BB80-AA6F-A285-EF1F2022DBE8}"/>
              </a:ext>
            </a:extLst>
          </p:cNvPr>
          <p:cNvSpPr>
            <a:spLocks noGrp="1"/>
          </p:cNvSpPr>
          <p:nvPr>
            <p:ph type="sldNum" sz="quarter" idx="5"/>
          </p:nvPr>
        </p:nvSpPr>
        <p:spPr/>
        <p:txBody>
          <a:bodyPr/>
          <a:lstStyle/>
          <a:p>
            <a:fld id="{C37D7554-D10C-4E29-B8E6-BB7111FA614F}" type="slidenum">
              <a:rPr lang="en-US" smtClean="0"/>
              <a:t>9</a:t>
            </a:fld>
            <a:endParaRPr lang="en-US"/>
          </a:p>
        </p:txBody>
      </p:sp>
    </p:spTree>
    <p:extLst>
      <p:ext uri="{BB962C8B-B14F-4D97-AF65-F5344CB8AC3E}">
        <p14:creationId xmlns:p14="http://schemas.microsoft.com/office/powerpoint/2010/main" val="1048760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a:t>Click to add title</a:t>
            </a:r>
          </a:p>
        </p:txBody>
      </p:sp>
    </p:spTree>
    <p:extLst>
      <p:ext uri="{BB962C8B-B14F-4D97-AF65-F5344CB8AC3E}">
        <p14:creationId xmlns:p14="http://schemas.microsoft.com/office/powerpoint/2010/main" val="1784555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814" y="2057400"/>
            <a:ext cx="3091027" cy="3867538"/>
          </a:xfrm>
        </p:spPr>
        <p:txBody>
          <a:bodyPr lIns="0">
            <a:normAutofit/>
          </a:bodyPr>
          <a:lstStyle>
            <a:lvl1pPr marL="0" indent="0">
              <a:lnSpc>
                <a:spcPct val="100000"/>
              </a:lnSpc>
              <a:spcBef>
                <a:spcPts val="0"/>
              </a:spcBef>
              <a:spcAft>
                <a:spcPts val="1200"/>
              </a:spcAft>
              <a:buNone/>
              <a:defRPr sz="2000"/>
            </a:lvl1pPr>
            <a:lvl2pPr marL="800100" indent="-342900">
              <a:lnSpc>
                <a:spcPct val="100000"/>
              </a:lnSpc>
              <a:spcBef>
                <a:spcPts val="0"/>
              </a:spcBef>
              <a:spcAft>
                <a:spcPts val="1200"/>
              </a:spcAft>
              <a:buFont typeface="Arial" panose="020B0604020202020204" pitchFamily="34" charset="0"/>
              <a:buChar char="•"/>
              <a:defRPr sz="2000"/>
            </a:lvl2pPr>
            <a:lvl3pPr marL="1257300" indent="-342900">
              <a:spcBef>
                <a:spcPts val="0"/>
              </a:spcBef>
              <a:spcAft>
                <a:spcPts val="1200"/>
              </a:spcAft>
              <a:buFont typeface="Arial" panose="020B0604020202020204" pitchFamily="34" charset="0"/>
              <a:buChar char="•"/>
              <a:defRPr sz="2000"/>
            </a:lvl3pPr>
            <a:lvl4pPr marL="1714500" indent="-342900">
              <a:spcBef>
                <a:spcPts val="0"/>
              </a:spcBef>
              <a:spcAft>
                <a:spcPts val="1200"/>
              </a:spcAft>
              <a:buFont typeface="Arial" panose="020B0604020202020204" pitchFamily="34" charset="0"/>
              <a:buChar char="•"/>
              <a:defRPr sz="2000"/>
            </a:lvl4pPr>
            <a:lvl5pPr marL="2171700" indent="-3429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7463" y="2051976"/>
            <a:ext cx="6180137" cy="3867538"/>
          </a:xfrm>
        </p:spPr>
        <p:txBody>
          <a:bodyPr>
            <a:normAutofit/>
          </a:bodyPr>
          <a:lstStyle>
            <a:lvl1pPr>
              <a:defRPr sz="2000"/>
            </a:lvl1pPr>
          </a:lstStyle>
          <a:p>
            <a:r>
              <a:rPr lang="en-US"/>
              <a:t>Click icon to add table</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409299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vl1pPr>
            <a:lvl2pPr>
              <a:lnSpc>
                <a:spcPct val="100000"/>
              </a:lnSpc>
              <a:spcAft>
                <a:spcPts val="600"/>
              </a:spcAft>
              <a:defRPr sz="2000"/>
            </a:lvl2pPr>
            <a:lvl3pPr>
              <a:lnSpc>
                <a:spcPct val="100000"/>
              </a:lnSpc>
              <a:spcBef>
                <a:spcPts val="1000"/>
              </a:spcBef>
              <a:spcAft>
                <a:spcPts val="600"/>
              </a:spcAft>
              <a:defRPr sz="2000"/>
            </a:lvl3pPr>
            <a:lvl4pPr>
              <a:lnSpc>
                <a:spcPct val="100000"/>
              </a:lnSpc>
              <a:spcAft>
                <a:spcPts val="1200"/>
              </a:spcAft>
              <a:defRPr sz="2000"/>
            </a:lvl4pPr>
            <a:lvl5pP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9196" y="2066731"/>
            <a:ext cx="3108391" cy="3867538"/>
          </a:xfrm>
        </p:spPr>
        <p:txBody>
          <a:bodyPr lIns="0">
            <a:normAutofit/>
          </a:bodyPr>
          <a:lstStyle>
            <a:lvl1pPr marL="0" indent="0">
              <a:lnSpc>
                <a:spcPct val="100000"/>
              </a:lnSpc>
              <a:spcAft>
                <a:spcPts val="600"/>
              </a:spcAft>
              <a:buNone/>
              <a:defRPr sz="2000"/>
            </a:lvl1pPr>
            <a:lvl2pPr marL="800100" indent="-342900">
              <a:lnSpc>
                <a:spcPct val="100000"/>
              </a:lnSpc>
              <a:spcAft>
                <a:spcPts val="600"/>
              </a:spcAft>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852814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488" y="2057400"/>
            <a:ext cx="9790112" cy="3886200"/>
          </a:xfrm>
        </p:spPr>
        <p:txBody>
          <a:bodyPr>
            <a:normAutofit/>
          </a:bodyPr>
          <a:lstStyle>
            <a:lvl1pPr>
              <a:defRPr sz="2400"/>
            </a:lvl1pPr>
          </a:lstStyle>
          <a:p>
            <a:r>
              <a:rPr lang="en-US"/>
              <a:t>Click icon to add table</a:t>
            </a:r>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69135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3748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5348F-EAAE-7E52-6F3C-55E595752F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44265B-67FA-0226-0144-13D6AFDA6C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E1D302-6280-074B-901B-4013F1B455CB}"/>
              </a:ext>
            </a:extLst>
          </p:cNvPr>
          <p:cNvSpPr>
            <a:spLocks noGrp="1"/>
          </p:cNvSpPr>
          <p:nvPr>
            <p:ph type="dt" sz="half" idx="10"/>
          </p:nvPr>
        </p:nvSpPr>
        <p:spPr/>
        <p:txBody>
          <a:bodyPr/>
          <a:lstStyle/>
          <a:p>
            <a:fld id="{340A6E2B-42D8-44AE-8FCA-BD4F2632A0FF}" type="datetimeFigureOut">
              <a:rPr lang="en-US" smtClean="0"/>
              <a:t>9/10/2025</a:t>
            </a:fld>
            <a:endParaRPr lang="en-US"/>
          </a:p>
        </p:txBody>
      </p:sp>
      <p:sp>
        <p:nvSpPr>
          <p:cNvPr id="5" name="Footer Placeholder 4">
            <a:extLst>
              <a:ext uri="{FF2B5EF4-FFF2-40B4-BE49-F238E27FC236}">
                <a16:creationId xmlns:a16="http://schemas.microsoft.com/office/drawing/2014/main" id="{D7B15712-1510-E4A7-08AF-42E7B38193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B1BF1C-CF51-5A99-E598-F1588F178F72}"/>
              </a:ext>
            </a:extLst>
          </p:cNvPr>
          <p:cNvSpPr>
            <a:spLocks noGrp="1"/>
          </p:cNvSpPr>
          <p:nvPr>
            <p:ph type="sldNum" sz="quarter" idx="12"/>
          </p:nvPr>
        </p:nvSpPr>
        <p:spPr/>
        <p:txBody>
          <a:bodyPr/>
          <a:lstStyle/>
          <a:p>
            <a:fld id="{782A5B97-2BEE-4FDA-A314-1C0889205695}" type="slidenum">
              <a:rPr lang="en-US" smtClean="0"/>
              <a:t>‹#›</a:t>
            </a:fld>
            <a:endParaRPr lang="en-US"/>
          </a:p>
        </p:txBody>
      </p:sp>
    </p:spTree>
    <p:extLst>
      <p:ext uri="{BB962C8B-B14F-4D97-AF65-F5344CB8AC3E}">
        <p14:creationId xmlns:p14="http://schemas.microsoft.com/office/powerpoint/2010/main" val="2937013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27724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029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a:t>Click to add subtitle</a:t>
            </a:r>
          </a:p>
        </p:txBody>
      </p:sp>
    </p:spTree>
    <p:extLst>
      <p:ext uri="{BB962C8B-B14F-4D97-AF65-F5344CB8AC3E}">
        <p14:creationId xmlns:p14="http://schemas.microsoft.com/office/powerpoint/2010/main" val="3227224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137359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a:t>Click to add subtitle</a:t>
            </a:r>
          </a:p>
        </p:txBody>
      </p:sp>
    </p:spTree>
    <p:extLst>
      <p:ext uri="{BB962C8B-B14F-4D97-AF65-F5344CB8AC3E}">
        <p14:creationId xmlns:p14="http://schemas.microsoft.com/office/powerpoint/2010/main" val="206953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56172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5" y="2057401"/>
            <a:ext cx="3068678" cy="4119463"/>
          </a:xfrm>
        </p:spPr>
        <p:txBody>
          <a:bodyPr lIns="0">
            <a:normAutofit/>
          </a:bodyPr>
          <a:lstStyle>
            <a:lvl1pPr marL="320040" indent="-320040">
              <a:lnSpc>
                <a:spcPct val="100000"/>
              </a:lnSpc>
              <a:spcBef>
                <a:spcPts val="0"/>
              </a:spcBef>
              <a:spcAft>
                <a:spcPts val="1200"/>
              </a:spcAft>
              <a:buFont typeface="+mj-lt"/>
              <a:buAutoNum type="arabicPeriod"/>
              <a:defRPr sz="2000"/>
            </a:lvl1pPr>
            <a:lvl2pPr marL="457200" indent="-320040">
              <a:lnSpc>
                <a:spcPct val="100000"/>
              </a:lnSpc>
              <a:spcBef>
                <a:spcPts val="1000"/>
              </a:spcBef>
              <a:spcAft>
                <a:spcPts val="1200"/>
              </a:spcAft>
              <a:buFont typeface="+mj-lt"/>
              <a:buAutoNum type="alphaLcPeriod"/>
              <a:defRPr sz="2000"/>
            </a:lvl2pPr>
            <a:lvl3pPr marL="914400" indent="-320040">
              <a:spcBef>
                <a:spcPts val="1000"/>
              </a:spcBef>
              <a:spcAft>
                <a:spcPts val="1200"/>
              </a:spcAft>
              <a:buFont typeface="+mj-lt"/>
              <a:buAutoNum type="arabicParenR"/>
              <a:defRPr sz="2000"/>
            </a:lvl3pPr>
            <a:lvl4pPr marL="1371600" indent="-320040">
              <a:spcBef>
                <a:spcPts val="1000"/>
              </a:spcBef>
              <a:spcAft>
                <a:spcPts val="1200"/>
              </a:spcAft>
              <a:buFont typeface="+mj-lt"/>
              <a:buAutoNum type="alphaLcParenR"/>
              <a:defRPr sz="2000"/>
            </a:lvl4pPr>
            <a:lvl5pPr marL="1828800" indent="-320040">
              <a:spcBef>
                <a:spcPts val="1000"/>
              </a:spcBef>
              <a:spcAft>
                <a:spcPts val="1200"/>
              </a:spcAft>
              <a:buFont typeface="+mj-lt"/>
              <a:buAutoNum type="romanLcPeriod"/>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27" y="2057401"/>
            <a:ext cx="6085857"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514237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3363" y="2061969"/>
            <a:ext cx="4592637" cy="4805362"/>
          </a:xfrm>
        </p:spPr>
        <p:txBody>
          <a:bodyPr>
            <a:normAutofit/>
          </a:bodyPr>
          <a:lstStyle>
            <a:lvl1pPr marL="0" indent="0" algn="ctr">
              <a:buNone/>
              <a:defRPr sz="2000"/>
            </a:lvl1pPr>
          </a:lstStyle>
          <a:p>
            <a:r>
              <a:rPr lang="en-US"/>
              <a:t>Click icon to add picture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7262" y="2052736"/>
            <a:ext cx="4490320" cy="4800598"/>
          </a:xfrm>
        </p:spPr>
        <p:txBody>
          <a:bodyPr lIns="0">
            <a:normAutofit/>
          </a:bodyPr>
          <a:lstStyle>
            <a:lvl1pPr marL="0" indent="0">
              <a:lnSpc>
                <a:spcPct val="100000"/>
              </a:lnSpc>
              <a:spcBef>
                <a:spcPts val="1000"/>
              </a:spcBef>
              <a:spcAft>
                <a:spcPts val="1200"/>
              </a:spcAft>
              <a:buNone/>
              <a:defRPr sz="2000"/>
            </a:lvl1pPr>
            <a:lvl2pPr marL="800100" indent="-342900">
              <a:lnSpc>
                <a:spcPct val="100000"/>
              </a:lnSpc>
              <a:spcBef>
                <a:spcPts val="1000"/>
              </a:spcBef>
              <a:spcAft>
                <a:spcPts val="1200"/>
              </a:spcAft>
              <a:buFont typeface="Arial" panose="020B0604020202020204" pitchFamily="34" charset="0"/>
              <a:buChar char="•"/>
              <a:defRPr sz="2000"/>
            </a:lvl2pPr>
            <a:lvl3pPr marL="1257300" indent="-342900">
              <a:spcBef>
                <a:spcPts val="1000"/>
              </a:spcBef>
              <a:spcAft>
                <a:spcPts val="1200"/>
              </a:spcAft>
              <a:buFont typeface="Arial" panose="020B0604020202020204" pitchFamily="34" charset="0"/>
              <a:buChar char="•"/>
              <a:defRPr sz="2000"/>
            </a:lvl3pPr>
            <a:lvl4pPr marL="1714500" indent="-342900">
              <a:spcBef>
                <a:spcPts val="1000"/>
              </a:spcBef>
              <a:spcAft>
                <a:spcPts val="1200"/>
              </a:spcAft>
              <a:buFont typeface="Arial" panose="020B0604020202020204" pitchFamily="34" charset="0"/>
              <a:buChar char="•"/>
              <a:defRPr sz="2000"/>
            </a:lvl4pPr>
            <a:lvl5pPr marL="2171700" indent="-3429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107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2F216-62F1-7E0B-63FD-51C27CDAA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1F31D-B959-2AD8-9208-FF08B574D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412136" y="5943601"/>
            <a:ext cx="968983" cy="651912"/>
          </a:xfrm>
          <a:prstGeom prst="rect">
            <a:avLst/>
          </a:prstGeom>
        </p:spPr>
        <p:txBody>
          <a:bodyPr vert="horz" lIns="91440" tIns="45720" rIns="91440" bIns="45720" rtlCol="0" anchor="ctr"/>
          <a:lstStyle>
            <a:lvl1pPr algn="ctr">
              <a:defRPr sz="1200" b="1" spc="150" baseline="0">
                <a:solidFill>
                  <a:schemeClr val="tx1"/>
                </a:solidFill>
                <a:latin typeface="+mn-lt"/>
              </a:defRPr>
            </a:lvl1pPr>
          </a:lstStyle>
          <a:p>
            <a:fld id="{18D65601-5AE2-46FC-B138-694DDD2B510D}" type="slidenum">
              <a:rPr lang="en-US" smtClean="0"/>
              <a:pPr/>
              <a:t>‹#›</a:t>
            </a:fld>
            <a:endParaRPr lang="en-US"/>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94" r:id="rId1"/>
    <p:sldLayoutId id="2147483693" r:id="rId2"/>
    <p:sldLayoutId id="2147483692" r:id="rId3"/>
    <p:sldLayoutId id="2147483691" r:id="rId4"/>
    <p:sldLayoutId id="2147483690" r:id="rId5"/>
    <p:sldLayoutId id="2147483689" r:id="rId6"/>
    <p:sldLayoutId id="2147483688" r:id="rId7"/>
    <p:sldLayoutId id="2147483687" r:id="rId8"/>
    <p:sldLayoutId id="2147483686" r:id="rId9"/>
    <p:sldLayoutId id="2147483685" r:id="rId10"/>
    <p:sldLayoutId id="2147483684" r:id="rId11"/>
    <p:sldLayoutId id="2147483682" r:id="rId12"/>
    <p:sldLayoutId id="2147483681" r:id="rId13"/>
    <p:sldLayoutId id="2147483695"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4.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5.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6.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7.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8.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9.jpe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0.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2.jpe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26.sv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4C9E-20FB-B999-9303-C71D1334BAD7}"/>
              </a:ext>
            </a:extLst>
          </p:cNvPr>
          <p:cNvSpPr>
            <a:spLocks noGrp="1"/>
          </p:cNvSpPr>
          <p:nvPr>
            <p:ph type="title"/>
          </p:nvPr>
        </p:nvSpPr>
        <p:spPr>
          <a:xfrm>
            <a:off x="1317615" y="690511"/>
            <a:ext cx="8198918" cy="5253089"/>
          </a:xfrm>
        </p:spPr>
        <p:txBody>
          <a:bodyPr/>
          <a:lstStyle/>
          <a:p>
            <a:r>
              <a:rPr lang="en-US">
                <a:latin typeface="Arial" panose="020B0604020202020204" pitchFamily="34" charset="0"/>
                <a:cs typeface="Arial" panose="020B0604020202020204" pitchFamily="34" charset="0"/>
              </a:rPr>
              <a:t>HOUSE BILL 247: Underground Utility Safety and Damage Prevention Act Revisions. </a:t>
            </a:r>
          </a:p>
        </p:txBody>
      </p:sp>
      <p:pic>
        <p:nvPicPr>
          <p:cNvPr id="1026" name="Picture 2" descr="North Carolina State Seal, HD Png Download - kindpng">
            <a:extLst>
              <a:ext uri="{FF2B5EF4-FFF2-40B4-BE49-F238E27FC236}">
                <a16:creationId xmlns:a16="http://schemas.microsoft.com/office/drawing/2014/main" id="{8765B606-F82D-C7E4-CC35-F99888336BE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8743299" y="726692"/>
            <a:ext cx="3171048" cy="28391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5450E78-3625-BB87-F637-01E375BD1614}"/>
              </a:ext>
            </a:extLst>
          </p:cNvPr>
          <p:cNvSpPr txBox="1"/>
          <p:nvPr/>
        </p:nvSpPr>
        <p:spPr>
          <a:xfrm>
            <a:off x="8645395" y="6250290"/>
            <a:ext cx="3546605"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2025-2026 General Assembly </a:t>
            </a:r>
          </a:p>
        </p:txBody>
      </p:sp>
      <p:pic>
        <p:nvPicPr>
          <p:cNvPr id="4" name="Picture 3">
            <a:extLst>
              <a:ext uri="{FF2B5EF4-FFF2-40B4-BE49-F238E27FC236}">
                <a16:creationId xmlns:a16="http://schemas.microsoft.com/office/drawing/2014/main" id="{6E4BB41B-6D66-70E1-F286-56CC7B9D9D71}"/>
              </a:ext>
            </a:extLst>
          </p:cNvPr>
          <p:cNvPicPr>
            <a:picLocks noChangeAspect="1"/>
          </p:cNvPicPr>
          <p:nvPr/>
        </p:nvPicPr>
        <p:blipFill>
          <a:blip r:embed="rId5"/>
          <a:stretch>
            <a:fillRect/>
          </a:stretch>
        </p:blipFill>
        <p:spPr>
          <a:xfrm>
            <a:off x="9257111" y="3836357"/>
            <a:ext cx="2143424" cy="2143424"/>
          </a:xfrm>
          <a:prstGeom prst="rect">
            <a:avLst/>
          </a:prstGeom>
        </p:spPr>
      </p:pic>
    </p:spTree>
    <p:extLst>
      <p:ext uri="{BB962C8B-B14F-4D97-AF65-F5344CB8AC3E}">
        <p14:creationId xmlns:p14="http://schemas.microsoft.com/office/powerpoint/2010/main" val="3378822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05A26-E330-62BC-7555-6D08D1A40E7A}"/>
            </a:ext>
          </a:extLst>
        </p:cNvPr>
        <p:cNvGrpSpPr/>
        <p:nvPr/>
      </p:nvGrpSpPr>
      <p:grpSpPr>
        <a:xfrm>
          <a:off x="0" y="0"/>
          <a:ext cx="0" cy="0"/>
          <a:chOff x="0" y="0"/>
          <a:chExt cx="0" cy="0"/>
        </a:xfrm>
      </p:grpSpPr>
      <p:sp>
        <p:nvSpPr>
          <p:cNvPr id="5" name="Slide Number Placeholder 4" hidden="1">
            <a:extLst>
              <a:ext uri="{FF2B5EF4-FFF2-40B4-BE49-F238E27FC236}">
                <a16:creationId xmlns:a16="http://schemas.microsoft.com/office/drawing/2014/main" id="{2A841612-CD54-B091-355F-BD0829FC452C}"/>
              </a:ext>
            </a:extLst>
          </p:cNvPr>
          <p:cNvSpPr>
            <a:spLocks noGrp="1"/>
          </p:cNvSpPr>
          <p:nvPr>
            <p:ph type="sldNum" sz="quarter" idx="15"/>
          </p:nvPr>
        </p:nvSpPr>
        <p:spPr/>
        <p:txBody>
          <a:bodyPr/>
          <a:lstStyle/>
          <a:p>
            <a:pPr>
              <a:spcAft>
                <a:spcPts val="600"/>
              </a:spcAft>
            </a:pPr>
            <a:fld id="{18D65601-5AE2-46FC-B138-694DDD2B510D}" type="slidenum">
              <a:rPr lang="en-US" smtClean="0"/>
              <a:pPr>
                <a:spcAft>
                  <a:spcPts val="600"/>
                </a:spcAft>
              </a:pPr>
              <a:t>10</a:t>
            </a:fld>
            <a:endParaRPr lang="en-US"/>
          </a:p>
        </p:txBody>
      </p:sp>
      <p:pic>
        <p:nvPicPr>
          <p:cNvPr id="3" name="Picture 2" descr="A calendar with a number of days and dates&#10;&#10;AI-generated content may be incorrect.">
            <a:extLst>
              <a:ext uri="{FF2B5EF4-FFF2-40B4-BE49-F238E27FC236}">
                <a16:creationId xmlns:a16="http://schemas.microsoft.com/office/drawing/2014/main" id="{ABF12FE9-C3F9-E9ED-51B7-E4F6E2859F75}"/>
              </a:ext>
            </a:extLst>
          </p:cNvPr>
          <p:cNvPicPr>
            <a:picLocks noChangeAspect="1"/>
          </p:cNvPicPr>
          <p:nvPr/>
        </p:nvPicPr>
        <p:blipFill>
          <a:blip r:embed="rId3"/>
          <a:stretch>
            <a:fillRect/>
          </a:stretch>
        </p:blipFill>
        <p:spPr>
          <a:xfrm>
            <a:off x="1059170" y="585210"/>
            <a:ext cx="10073660" cy="5687580"/>
          </a:xfrm>
          <a:prstGeom prst="rect">
            <a:avLst/>
          </a:prstGeom>
        </p:spPr>
      </p:pic>
    </p:spTree>
    <p:extLst>
      <p:ext uri="{BB962C8B-B14F-4D97-AF65-F5344CB8AC3E}">
        <p14:creationId xmlns:p14="http://schemas.microsoft.com/office/powerpoint/2010/main" val="250311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5F4B7-A6B4-DEB3-FB9A-042E99FF9AAB}"/>
            </a:ext>
          </a:extLst>
        </p:cNvPr>
        <p:cNvGrpSpPr/>
        <p:nvPr/>
      </p:nvGrpSpPr>
      <p:grpSpPr>
        <a:xfrm>
          <a:off x="0" y="0"/>
          <a:ext cx="0" cy="0"/>
          <a:chOff x="0" y="0"/>
          <a:chExt cx="0" cy="0"/>
        </a:xfrm>
      </p:grpSpPr>
      <p:sp>
        <p:nvSpPr>
          <p:cNvPr id="5" name="Slide Number Placeholder 4" hidden="1">
            <a:extLst>
              <a:ext uri="{FF2B5EF4-FFF2-40B4-BE49-F238E27FC236}">
                <a16:creationId xmlns:a16="http://schemas.microsoft.com/office/drawing/2014/main" id="{066C63EC-FB95-0E9F-5767-E7C1754723B1}"/>
              </a:ext>
            </a:extLst>
          </p:cNvPr>
          <p:cNvSpPr>
            <a:spLocks noGrp="1"/>
          </p:cNvSpPr>
          <p:nvPr>
            <p:ph type="sldNum" sz="quarter" idx="15"/>
          </p:nvPr>
        </p:nvSpPr>
        <p:spPr/>
        <p:txBody>
          <a:bodyPr/>
          <a:lstStyle/>
          <a:p>
            <a:pPr>
              <a:spcAft>
                <a:spcPts val="600"/>
              </a:spcAft>
            </a:pPr>
            <a:fld id="{18D65601-5AE2-46FC-B138-694DDD2B510D}" type="slidenum">
              <a:rPr lang="en-US" smtClean="0"/>
              <a:pPr>
                <a:spcAft>
                  <a:spcPts val="600"/>
                </a:spcAft>
              </a:pPr>
              <a:t>11</a:t>
            </a:fld>
            <a:endParaRPr lang="en-US"/>
          </a:p>
        </p:txBody>
      </p:sp>
      <p:pic>
        <p:nvPicPr>
          <p:cNvPr id="3" name="Picture 2" descr="A calendar with different colored squares&#10;&#10;AI-generated content may be incorrect.">
            <a:extLst>
              <a:ext uri="{FF2B5EF4-FFF2-40B4-BE49-F238E27FC236}">
                <a16:creationId xmlns:a16="http://schemas.microsoft.com/office/drawing/2014/main" id="{175E0101-23A2-3541-61AA-6DB6D47D87EA}"/>
              </a:ext>
            </a:extLst>
          </p:cNvPr>
          <p:cNvPicPr>
            <a:picLocks noChangeAspect="1"/>
          </p:cNvPicPr>
          <p:nvPr/>
        </p:nvPicPr>
        <p:blipFill>
          <a:blip r:embed="rId3"/>
          <a:srcRect b="38799"/>
          <a:stretch>
            <a:fillRect/>
          </a:stretch>
        </p:blipFill>
        <p:spPr>
          <a:xfrm>
            <a:off x="1059170" y="180170"/>
            <a:ext cx="10073660" cy="3469646"/>
          </a:xfrm>
          <a:prstGeom prst="rect">
            <a:avLst/>
          </a:prstGeom>
        </p:spPr>
      </p:pic>
      <p:pic>
        <p:nvPicPr>
          <p:cNvPr id="4" name="Picture 3" descr="A calendar with different colored squares&#10;&#10;AI-generated content may be incorrect.">
            <a:extLst>
              <a:ext uri="{FF2B5EF4-FFF2-40B4-BE49-F238E27FC236}">
                <a16:creationId xmlns:a16="http://schemas.microsoft.com/office/drawing/2014/main" id="{D5B3C429-7707-2EB0-9018-AD8B13A3104F}"/>
              </a:ext>
            </a:extLst>
          </p:cNvPr>
          <p:cNvPicPr>
            <a:picLocks noChangeAspect="1"/>
          </p:cNvPicPr>
          <p:nvPr/>
        </p:nvPicPr>
        <p:blipFill>
          <a:blip r:embed="rId3"/>
          <a:srcRect t="61872" b="269"/>
          <a:stretch>
            <a:fillRect/>
          </a:stretch>
        </p:blipFill>
        <p:spPr>
          <a:xfrm>
            <a:off x="1059170" y="4531530"/>
            <a:ext cx="10073660" cy="2146300"/>
          </a:xfrm>
          <a:prstGeom prst="rect">
            <a:avLst/>
          </a:prstGeom>
        </p:spPr>
      </p:pic>
      <p:sp>
        <p:nvSpPr>
          <p:cNvPr id="2" name="TextBox 1">
            <a:extLst>
              <a:ext uri="{FF2B5EF4-FFF2-40B4-BE49-F238E27FC236}">
                <a16:creationId xmlns:a16="http://schemas.microsoft.com/office/drawing/2014/main" id="{2B5F4D22-F660-AEAB-7CBF-974B06FB180C}"/>
              </a:ext>
            </a:extLst>
          </p:cNvPr>
          <p:cNvSpPr txBox="1"/>
          <p:nvPr/>
        </p:nvSpPr>
        <p:spPr>
          <a:xfrm>
            <a:off x="4326193" y="4026310"/>
            <a:ext cx="3539613" cy="369332"/>
          </a:xfrm>
          <a:prstGeom prst="rect">
            <a:avLst/>
          </a:prstGeom>
          <a:noFill/>
        </p:spPr>
        <p:txBody>
          <a:bodyPr wrap="square" rtlCol="0">
            <a:spAutoFit/>
          </a:bodyPr>
          <a:lstStyle/>
          <a:p>
            <a:pPr algn="ctr"/>
            <a:r>
              <a:rPr lang="en-US" b="1" dirty="0">
                <a:solidFill>
                  <a:srgbClr val="FF0000"/>
                </a:solidFill>
              </a:rPr>
              <a:t>UPDATE A TICKET (HOLIDAY)</a:t>
            </a:r>
          </a:p>
        </p:txBody>
      </p:sp>
      <p:sp>
        <p:nvSpPr>
          <p:cNvPr id="6" name="TextBox 5">
            <a:extLst>
              <a:ext uri="{FF2B5EF4-FFF2-40B4-BE49-F238E27FC236}">
                <a16:creationId xmlns:a16="http://schemas.microsoft.com/office/drawing/2014/main" id="{31625397-4C59-10C7-07EC-DD4420E59D39}"/>
              </a:ext>
            </a:extLst>
          </p:cNvPr>
          <p:cNvSpPr txBox="1"/>
          <p:nvPr/>
        </p:nvSpPr>
        <p:spPr>
          <a:xfrm>
            <a:off x="1059170" y="162554"/>
            <a:ext cx="1897390" cy="369332"/>
          </a:xfrm>
          <a:prstGeom prst="rect">
            <a:avLst/>
          </a:prstGeom>
          <a:noFill/>
        </p:spPr>
        <p:txBody>
          <a:bodyPr wrap="square" rtlCol="0">
            <a:spAutoFit/>
          </a:bodyPr>
          <a:lstStyle/>
          <a:p>
            <a:r>
              <a:rPr lang="en-US" b="1" dirty="0"/>
              <a:t>GRAPH 1</a:t>
            </a:r>
          </a:p>
        </p:txBody>
      </p:sp>
      <p:sp>
        <p:nvSpPr>
          <p:cNvPr id="7" name="TextBox 6">
            <a:extLst>
              <a:ext uri="{FF2B5EF4-FFF2-40B4-BE49-F238E27FC236}">
                <a16:creationId xmlns:a16="http://schemas.microsoft.com/office/drawing/2014/main" id="{9F6DE39A-99A3-C9A7-062D-5151E84E9CE5}"/>
              </a:ext>
            </a:extLst>
          </p:cNvPr>
          <p:cNvSpPr txBox="1"/>
          <p:nvPr/>
        </p:nvSpPr>
        <p:spPr>
          <a:xfrm>
            <a:off x="1059170" y="4079234"/>
            <a:ext cx="1897390" cy="369332"/>
          </a:xfrm>
          <a:prstGeom prst="rect">
            <a:avLst/>
          </a:prstGeom>
          <a:noFill/>
        </p:spPr>
        <p:txBody>
          <a:bodyPr wrap="square" rtlCol="0">
            <a:spAutoFit/>
          </a:bodyPr>
          <a:lstStyle/>
          <a:p>
            <a:r>
              <a:rPr lang="en-US" b="1" dirty="0"/>
              <a:t>GRAPH 2</a:t>
            </a:r>
          </a:p>
        </p:txBody>
      </p:sp>
    </p:spTree>
    <p:extLst>
      <p:ext uri="{BB962C8B-B14F-4D97-AF65-F5344CB8AC3E}">
        <p14:creationId xmlns:p14="http://schemas.microsoft.com/office/powerpoint/2010/main" val="779831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77EC7E-F52A-3654-3CBD-01EF475B2941}"/>
              </a:ext>
            </a:extLst>
          </p:cNvPr>
          <p:cNvSpPr>
            <a:spLocks noGrp="1"/>
          </p:cNvSpPr>
          <p:nvPr>
            <p:ph type="sldNum" sz="quarter" idx="15"/>
          </p:nvPr>
        </p:nvSpPr>
        <p:spPr/>
        <p:txBody>
          <a:bodyPr/>
          <a:lstStyle/>
          <a:p>
            <a:fld id="{18D65601-5AE2-46FC-B138-694DDD2B510D}" type="slidenum">
              <a:rPr lang="en-US" smtClean="0"/>
              <a:pPr/>
              <a:t>12</a:t>
            </a:fld>
            <a:endParaRPr lang="en-US"/>
          </a:p>
        </p:txBody>
      </p:sp>
      <p:sp>
        <p:nvSpPr>
          <p:cNvPr id="5" name="TextBox 4">
            <a:extLst>
              <a:ext uri="{FF2B5EF4-FFF2-40B4-BE49-F238E27FC236}">
                <a16:creationId xmlns:a16="http://schemas.microsoft.com/office/drawing/2014/main" id="{22109793-38ED-8A43-4828-D75F776B203C}"/>
              </a:ext>
            </a:extLst>
          </p:cNvPr>
          <p:cNvSpPr txBox="1"/>
          <p:nvPr/>
        </p:nvSpPr>
        <p:spPr>
          <a:xfrm>
            <a:off x="1103717" y="462337"/>
            <a:ext cx="7156705" cy="5232202"/>
          </a:xfrm>
          <a:prstGeom prst="rect">
            <a:avLst/>
          </a:prstGeom>
          <a:noFill/>
        </p:spPr>
        <p:txBody>
          <a:bodyPr wrap="square" rtlCol="0">
            <a:spAutoFit/>
          </a:bodyPr>
          <a:lstStyle/>
          <a:p>
            <a:r>
              <a:rPr lang="en-US" sz="3200" b="1" dirty="0"/>
              <a:t>Important Update: NC811 Ticket Entry System Transition on October 1</a:t>
            </a:r>
            <a:r>
              <a:rPr lang="en-US" sz="3200" b="1" baseline="30000" dirty="0"/>
              <a:t>st</a:t>
            </a:r>
            <a:endParaRPr lang="en-US" sz="3200" b="1" dirty="0"/>
          </a:p>
          <a:p>
            <a:endParaRPr lang="en-US" dirty="0"/>
          </a:p>
          <a:p>
            <a:r>
              <a:rPr lang="en-US" dirty="0"/>
              <a:t>NC811 will be transitioning to a new ticket entry system—</a:t>
            </a:r>
            <a:r>
              <a:rPr lang="en-US" b="1" dirty="0"/>
              <a:t>Center Logix</a:t>
            </a:r>
            <a:r>
              <a:rPr lang="en-US" dirty="0"/>
              <a:t>—effective </a:t>
            </a:r>
            <a:r>
              <a:rPr lang="en-US" b="1" dirty="0"/>
              <a:t>October 1st</a:t>
            </a:r>
            <a:r>
              <a:rPr lang="en-US" dirty="0"/>
              <a:t>, coinciding with changes to the law. This marks our move away from the current </a:t>
            </a:r>
            <a:r>
              <a:rPr lang="en-US" b="1" dirty="0" err="1"/>
              <a:t>Newtin</a:t>
            </a:r>
            <a:r>
              <a:rPr lang="en-US" dirty="0"/>
              <a:t> system. Please note that </a:t>
            </a:r>
            <a:r>
              <a:rPr lang="en-US" b="1" dirty="0" err="1"/>
              <a:t>Newtin</a:t>
            </a:r>
            <a:r>
              <a:rPr lang="en-US" b="1" dirty="0"/>
              <a:t> and Center Logix are entirely separate platforms and do not share data or communicate with one another</a:t>
            </a:r>
            <a:r>
              <a:rPr lang="en-US" dirty="0"/>
              <a:t>.</a:t>
            </a:r>
          </a:p>
          <a:p>
            <a:endParaRPr lang="en-US" dirty="0"/>
          </a:p>
          <a:p>
            <a:r>
              <a:rPr lang="en-US" dirty="0"/>
              <a:t>If you submit a ticket in </a:t>
            </a:r>
            <a:r>
              <a:rPr lang="en-US" dirty="0" err="1"/>
              <a:t>Newtin</a:t>
            </a:r>
            <a:r>
              <a:rPr lang="en-US" dirty="0"/>
              <a:t> during the </a:t>
            </a:r>
            <a:r>
              <a:rPr lang="en-US" b="1" dirty="0"/>
              <a:t>last 15 working days of September</a:t>
            </a:r>
            <a:r>
              <a:rPr lang="en-US" dirty="0"/>
              <a:t> and it requires an update after October 1st, you will need to </a:t>
            </a:r>
            <a:r>
              <a:rPr lang="en-US" b="1" dirty="0"/>
              <a:t>create a new ticket in Center Logix</a:t>
            </a:r>
            <a:r>
              <a:rPr lang="en-US" dirty="0"/>
              <a:t>. A reminder of this requirement will be included in the </a:t>
            </a:r>
            <a:r>
              <a:rPr lang="en-US" b="1" dirty="0"/>
              <a:t>remarks section</a:t>
            </a:r>
            <a:r>
              <a:rPr lang="en-US" dirty="0"/>
              <a:t> of your original ticket.</a:t>
            </a:r>
          </a:p>
          <a:p>
            <a:endParaRPr lang="en-US" dirty="0"/>
          </a:p>
          <a:p>
            <a:r>
              <a:rPr lang="en-US" dirty="0"/>
              <a:t>We appreciate your attention to this important change and encourage you to plan accordingly to ensure a smooth transition.</a:t>
            </a:r>
          </a:p>
        </p:txBody>
      </p:sp>
      <p:pic>
        <p:nvPicPr>
          <p:cNvPr id="7" name="Picture 6" descr="Close up of person using laptop">
            <a:extLst>
              <a:ext uri="{FF2B5EF4-FFF2-40B4-BE49-F238E27FC236}">
                <a16:creationId xmlns:a16="http://schemas.microsoft.com/office/drawing/2014/main" id="{C8B8F3D5-46A3-DC6E-FAC5-407D204B0E55}"/>
              </a:ext>
            </a:extLst>
          </p:cNvPr>
          <p:cNvPicPr>
            <a:picLocks noChangeAspect="1"/>
          </p:cNvPicPr>
          <p:nvPr/>
        </p:nvPicPr>
        <p:blipFill>
          <a:blip r:embed="rId3"/>
          <a:srcRect l="14112" t="1500" r="25882" b="3470"/>
          <a:stretch>
            <a:fillRect/>
          </a:stretch>
        </p:blipFill>
        <p:spPr>
          <a:xfrm>
            <a:off x="8314031" y="1849348"/>
            <a:ext cx="3877969" cy="4094253"/>
          </a:xfrm>
          <a:prstGeom prst="rect">
            <a:avLst/>
          </a:prstGeom>
        </p:spPr>
      </p:pic>
    </p:spTree>
    <p:extLst>
      <p:ext uri="{BB962C8B-B14F-4D97-AF65-F5344CB8AC3E}">
        <p14:creationId xmlns:p14="http://schemas.microsoft.com/office/powerpoint/2010/main" val="591433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4A251-4923-BC74-7E22-B93D8CE0CE9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33A4E7D-7203-4C61-3B9B-91B3D94D47B6}"/>
              </a:ext>
            </a:extLst>
          </p:cNvPr>
          <p:cNvSpPr>
            <a:spLocks noGrp="1"/>
          </p:cNvSpPr>
          <p:nvPr>
            <p:ph type="title"/>
          </p:nvPr>
        </p:nvSpPr>
        <p:spPr>
          <a:xfrm>
            <a:off x="1468814" y="681136"/>
            <a:ext cx="4739961" cy="1440272"/>
          </a:xfrm>
        </p:spPr>
        <p:txBody>
          <a:bodyPr>
            <a:normAutofit fontScale="90000"/>
          </a:bodyPr>
          <a:lstStyle/>
          <a:p>
            <a:pPr algn="ctr"/>
            <a:r>
              <a:rPr lang="en-US"/>
              <a:t>Section 4- (87-124) Exemptions</a:t>
            </a:r>
            <a:br>
              <a:rPr lang="en-US"/>
            </a:br>
            <a:endParaRPr lang="en-ZA"/>
          </a:p>
        </p:txBody>
      </p:sp>
      <p:sp>
        <p:nvSpPr>
          <p:cNvPr id="4" name="Content Placeholder 3">
            <a:extLst>
              <a:ext uri="{FF2B5EF4-FFF2-40B4-BE49-F238E27FC236}">
                <a16:creationId xmlns:a16="http://schemas.microsoft.com/office/drawing/2014/main" id="{AEB0EE80-255E-3C19-0F93-E26A4AA9A968}"/>
              </a:ext>
            </a:extLst>
          </p:cNvPr>
          <p:cNvSpPr>
            <a:spLocks noGrp="1"/>
          </p:cNvSpPr>
          <p:nvPr>
            <p:ph sz="quarter" idx="12"/>
          </p:nvPr>
        </p:nvSpPr>
        <p:spPr>
          <a:xfrm>
            <a:off x="1366741" y="1814281"/>
            <a:ext cx="4943487" cy="4440897"/>
          </a:xfrm>
        </p:spPr>
        <p:txBody>
          <a:bodyPr vert="horz" lIns="0" tIns="45720" rIns="91440" bIns="45720" rtlCol="0" anchor="t">
            <a:noAutofit/>
          </a:bodyPr>
          <a:lstStyle/>
          <a:p>
            <a:pPr marL="342900" indent="-342900">
              <a:buFont typeface="Arial" panose="020B0604020202020204" pitchFamily="34" charset="0"/>
              <a:buChar char="•"/>
            </a:pPr>
            <a:r>
              <a:rPr lang="en-US" sz="1700" dirty="0">
                <a:latin typeface="Times New Roman"/>
                <a:cs typeface="Times New Roman"/>
              </a:rPr>
              <a:t>§ 87-124 (3)</a:t>
            </a:r>
            <a:r>
              <a:rPr lang="en-US" sz="1700" b="1" dirty="0">
                <a:latin typeface="Times New Roman"/>
                <a:cs typeface="Times New Roman"/>
              </a:rPr>
              <a:t> </a:t>
            </a:r>
            <a:r>
              <a:rPr lang="en-US" sz="1700" dirty="0">
                <a:latin typeface="Times New Roman"/>
                <a:cs typeface="Times New Roman"/>
              </a:rPr>
              <a:t>An excavation or demolition that involves the tilling of soil for agricultural or gardening purposes </a:t>
            </a:r>
            <a:r>
              <a:rPr lang="en-US" sz="1700" b="1" dirty="0">
                <a:latin typeface="Times New Roman"/>
                <a:cs typeface="Times New Roman"/>
              </a:rPr>
              <a:t>that</a:t>
            </a:r>
            <a:r>
              <a:rPr lang="en-US" sz="1700" dirty="0">
                <a:latin typeface="Times New Roman"/>
                <a:cs typeface="Times New Roman"/>
              </a:rPr>
              <a:t> </a:t>
            </a:r>
            <a:r>
              <a:rPr lang="en-US" sz="1700" b="1" dirty="0">
                <a:latin typeface="Times New Roman"/>
                <a:cs typeface="Times New Roman"/>
              </a:rPr>
              <a:t>encroaches on any operator's right-of-way, easement, or permitted use and is less than 12 inches in depth</a:t>
            </a:r>
            <a:r>
              <a:rPr lang="en-US" sz="1700" dirty="0">
                <a:latin typeface="Times New Roman"/>
                <a:cs typeface="Times New Roman"/>
              </a:rPr>
              <a:t>. </a:t>
            </a:r>
          </a:p>
          <a:p>
            <a:pPr marL="342900" indent="-342900">
              <a:buFont typeface="Arial" panose="020B0604020202020204" pitchFamily="34" charset="0"/>
              <a:buChar char="•"/>
            </a:pPr>
            <a:r>
              <a:rPr lang="en-US" sz="1700" dirty="0">
                <a:latin typeface="Times New Roman"/>
                <a:cs typeface="Times New Roman"/>
              </a:rPr>
              <a:t>§ 87-124 (5)</a:t>
            </a:r>
            <a:r>
              <a:rPr lang="en-US" sz="1700" b="1" dirty="0">
                <a:latin typeface="Times New Roman"/>
                <a:cs typeface="Times New Roman"/>
              </a:rPr>
              <a:t> </a:t>
            </a:r>
            <a:r>
              <a:rPr lang="en-US" sz="1700" dirty="0">
                <a:latin typeface="Times New Roman"/>
                <a:cs typeface="Times New Roman"/>
              </a:rPr>
              <a:t>An excavation by an operator, surveyor, </a:t>
            </a:r>
            <a:r>
              <a:rPr lang="en-US" sz="1700" b="1" dirty="0">
                <a:latin typeface="Times New Roman"/>
                <a:cs typeface="Times New Roman"/>
              </a:rPr>
              <a:t>or their contractor </a:t>
            </a:r>
            <a:r>
              <a:rPr lang="en-US" sz="1700" dirty="0">
                <a:latin typeface="Times New Roman"/>
                <a:cs typeface="Times New Roman"/>
              </a:rPr>
              <a:t>with nonmechanized equipment for </a:t>
            </a:r>
            <a:endParaRPr lang="en-US" dirty="0">
              <a:latin typeface="Univers Light"/>
              <a:cs typeface="Times New Roman"/>
            </a:endParaRPr>
          </a:p>
          <a:p>
            <a:pPr marL="685800" lvl="1" indent="-342900">
              <a:buAutoNum type="alphaLcPeriod"/>
            </a:pPr>
            <a:r>
              <a:rPr lang="en-US" sz="1700" dirty="0">
                <a:latin typeface="Times New Roman"/>
                <a:cs typeface="Times New Roman"/>
              </a:rPr>
              <a:t>Locating for a valid notification request or for the minor repair, connection or routine maintenance of an existing facility or survey pin. </a:t>
            </a:r>
            <a:endParaRPr lang="en-US" dirty="0">
              <a:latin typeface="Univers Light"/>
              <a:cs typeface="Times New Roman"/>
            </a:endParaRPr>
          </a:p>
          <a:p>
            <a:pPr marL="685800" lvl="1" indent="-342900">
              <a:buAutoNum type="alphaLcPeriod"/>
            </a:pPr>
            <a:r>
              <a:rPr lang="en-US" sz="1700" dirty="0">
                <a:latin typeface="Times New Roman"/>
                <a:cs typeface="Times New Roman"/>
              </a:rPr>
              <a:t>Probing underground to determine the extent of gas or water migration.</a:t>
            </a:r>
            <a:endParaRPr lang="en-US" dirty="0"/>
          </a:p>
        </p:txBody>
      </p:sp>
      <p:sp>
        <p:nvSpPr>
          <p:cNvPr id="5" name="Slide Number Placeholder 4">
            <a:extLst>
              <a:ext uri="{FF2B5EF4-FFF2-40B4-BE49-F238E27FC236}">
                <a16:creationId xmlns:a16="http://schemas.microsoft.com/office/drawing/2014/main" id="{7A90E98A-E3F3-3187-B028-39C79481C9EB}"/>
              </a:ext>
            </a:extLst>
          </p:cNvPr>
          <p:cNvSpPr>
            <a:spLocks noGrp="1"/>
          </p:cNvSpPr>
          <p:nvPr>
            <p:ph type="sldNum" sz="quarter" idx="15"/>
          </p:nvPr>
        </p:nvSpPr>
        <p:spPr/>
        <p:txBody>
          <a:bodyPr/>
          <a:lstStyle/>
          <a:p>
            <a:fld id="{18D65601-5AE2-46FC-B138-694DDD2B510D}" type="slidenum">
              <a:rPr lang="en-US" smtClean="0"/>
              <a:pPr/>
              <a:t>13</a:t>
            </a:fld>
            <a:endParaRPr lang="en-US"/>
          </a:p>
        </p:txBody>
      </p:sp>
      <p:pic>
        <p:nvPicPr>
          <p:cNvPr id="7" name="Picture 2" descr="North Carolina State Seal, HD Png Download - kindpng">
            <a:extLst>
              <a:ext uri="{FF2B5EF4-FFF2-40B4-BE49-F238E27FC236}">
                <a16:creationId xmlns:a16="http://schemas.microsoft.com/office/drawing/2014/main" id="{06B47358-3C3F-B476-D52F-E0EA919D95C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How to Till a Garden: Everything You Need to Know">
            <a:extLst>
              <a:ext uri="{FF2B5EF4-FFF2-40B4-BE49-F238E27FC236}">
                <a16:creationId xmlns:a16="http://schemas.microsoft.com/office/drawing/2014/main" id="{62B7B12D-0C0B-3A98-1EDA-42DC61E70999}"/>
              </a:ext>
            </a:extLst>
          </p:cNvPr>
          <p:cNvPicPr>
            <a:picLocks noChangeAspect="1"/>
          </p:cNvPicPr>
          <p:nvPr/>
        </p:nvPicPr>
        <p:blipFill>
          <a:blip r:embed="rId5"/>
          <a:srcRect r="32489" b="629"/>
          <a:stretch>
            <a:fillRect/>
          </a:stretch>
        </p:blipFill>
        <p:spPr>
          <a:xfrm>
            <a:off x="6525490" y="1244599"/>
            <a:ext cx="5165496" cy="5026935"/>
          </a:xfrm>
          <a:prstGeom prst="rect">
            <a:avLst/>
          </a:prstGeom>
        </p:spPr>
      </p:pic>
      <p:sp>
        <p:nvSpPr>
          <p:cNvPr id="6" name="TextBox 5">
            <a:extLst>
              <a:ext uri="{FF2B5EF4-FFF2-40B4-BE49-F238E27FC236}">
                <a16:creationId xmlns:a16="http://schemas.microsoft.com/office/drawing/2014/main" id="{B39713F6-90D4-5A5C-76FA-AEE4B2C7BDF9}"/>
              </a:ext>
            </a:extLst>
          </p:cNvPr>
          <p:cNvSpPr txBox="1"/>
          <p:nvPr/>
        </p:nvSpPr>
        <p:spPr>
          <a:xfrm>
            <a:off x="1425677" y="6403257"/>
            <a:ext cx="26792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t>Bold Print References Law addition</a:t>
            </a:r>
          </a:p>
        </p:txBody>
      </p:sp>
    </p:spTree>
    <p:extLst>
      <p:ext uri="{BB962C8B-B14F-4D97-AF65-F5344CB8AC3E}">
        <p14:creationId xmlns:p14="http://schemas.microsoft.com/office/powerpoint/2010/main" val="3207889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A9F5B-BD54-89DA-4A6B-4649E230D1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378E54A-8E6F-6A94-271E-58209CF1FB80}"/>
              </a:ext>
            </a:extLst>
          </p:cNvPr>
          <p:cNvSpPr>
            <a:spLocks noGrp="1"/>
          </p:cNvSpPr>
          <p:nvPr>
            <p:ph type="title"/>
          </p:nvPr>
        </p:nvSpPr>
        <p:spPr>
          <a:xfrm>
            <a:off x="1468814" y="681136"/>
            <a:ext cx="4739961" cy="1440272"/>
          </a:xfrm>
        </p:spPr>
        <p:txBody>
          <a:bodyPr>
            <a:normAutofit fontScale="90000"/>
          </a:bodyPr>
          <a:lstStyle/>
          <a:p>
            <a:pPr algn="ctr"/>
            <a:r>
              <a:rPr lang="en-US"/>
              <a:t>Section 4- (87-124) Exemptions</a:t>
            </a:r>
            <a:br>
              <a:rPr lang="en-US"/>
            </a:br>
            <a:endParaRPr lang="en-ZA"/>
          </a:p>
        </p:txBody>
      </p:sp>
      <p:sp>
        <p:nvSpPr>
          <p:cNvPr id="2" name="Content Placeholder 1">
            <a:extLst>
              <a:ext uri="{FF2B5EF4-FFF2-40B4-BE49-F238E27FC236}">
                <a16:creationId xmlns:a16="http://schemas.microsoft.com/office/drawing/2014/main" id="{3A9CBFBA-4946-9FB6-4410-A2FD2E3779A2}"/>
              </a:ext>
            </a:extLst>
          </p:cNvPr>
          <p:cNvSpPr>
            <a:spLocks noGrp="1"/>
          </p:cNvSpPr>
          <p:nvPr>
            <p:ph sz="quarter" idx="11"/>
          </p:nvPr>
        </p:nvSpPr>
        <p:spPr>
          <a:xfrm>
            <a:off x="6731854" y="2118366"/>
            <a:ext cx="4965848" cy="4013781"/>
          </a:xfrm>
        </p:spPr>
        <p:txBody>
          <a:bodyPr vert="horz" lIns="0" tIns="45720" rIns="91440" bIns="45720" rtlCol="0" anchor="t">
            <a:noAutofit/>
          </a:bodyPr>
          <a:lstStyle/>
          <a:p>
            <a:pPr marL="285750" indent="-285750">
              <a:buFont typeface="Arial" panose="020B0604020202020204" pitchFamily="34" charset="0"/>
              <a:buChar char="•"/>
            </a:pPr>
            <a:r>
              <a:rPr lang="en-US" sz="1700" dirty="0">
                <a:latin typeface="Times New Roman"/>
                <a:cs typeface="Times New Roman"/>
              </a:rPr>
              <a:t>§ 87-124 (6) An excavation or demolition performed </a:t>
            </a:r>
            <a:r>
              <a:rPr lang="en-US" sz="1700" b="1" dirty="0">
                <a:latin typeface="Times New Roman"/>
                <a:cs typeface="Times New Roman"/>
              </a:rPr>
              <a:t>for the purpose of maintenance activities within the right-of-.way.</a:t>
            </a:r>
          </a:p>
          <a:p>
            <a:pPr marL="285750" indent="-285750">
              <a:buFont typeface="Arial" panose="020B0604020202020204" pitchFamily="34" charset="0"/>
              <a:buChar char="•"/>
            </a:pPr>
            <a:r>
              <a:rPr lang="en-US" sz="1700" dirty="0">
                <a:latin typeface="Times New Roman"/>
                <a:cs typeface="Times New Roman"/>
              </a:rPr>
              <a:t>§ 87-124 (6) The provisions of this subdivision </a:t>
            </a:r>
            <a:r>
              <a:rPr lang="en-US" sz="1700" u="sng" dirty="0">
                <a:latin typeface="Times New Roman"/>
                <a:cs typeface="Times New Roman"/>
              </a:rPr>
              <a:t>do not apply</a:t>
            </a:r>
            <a:r>
              <a:rPr lang="en-US" sz="1700" dirty="0">
                <a:latin typeface="Times New Roman"/>
                <a:cs typeface="Times New Roman"/>
              </a:rPr>
              <a:t> when the excavation or demolition is </a:t>
            </a:r>
            <a:r>
              <a:rPr lang="en-US" sz="1700" u="sng" dirty="0">
                <a:latin typeface="Times New Roman"/>
                <a:cs typeface="Times New Roman"/>
              </a:rPr>
              <a:t>performed by a contractor</a:t>
            </a:r>
            <a:r>
              <a:rPr lang="en-US" sz="1700" dirty="0">
                <a:latin typeface="Times New Roman"/>
                <a:cs typeface="Times New Roman"/>
              </a:rPr>
              <a:t> acting on behalf of a person or entity responsible for routine maintenance of a</a:t>
            </a:r>
            <a:r>
              <a:rPr lang="en-US" sz="1700" b="1" dirty="0">
                <a:latin typeface="Times New Roman"/>
                <a:cs typeface="Times New Roman"/>
              </a:rPr>
              <a:t> right-of-way.</a:t>
            </a:r>
            <a:endParaRPr lang="en-US" sz="1700" dirty="0">
              <a:latin typeface="Times New Roman"/>
              <a:cs typeface="Times New Roman"/>
            </a:endParaRPr>
          </a:p>
        </p:txBody>
      </p:sp>
      <p:sp>
        <p:nvSpPr>
          <p:cNvPr id="5" name="Slide Number Placeholder 4">
            <a:extLst>
              <a:ext uri="{FF2B5EF4-FFF2-40B4-BE49-F238E27FC236}">
                <a16:creationId xmlns:a16="http://schemas.microsoft.com/office/drawing/2014/main" id="{73D4AB74-094A-97C4-8A69-55F8C15080D2}"/>
              </a:ext>
            </a:extLst>
          </p:cNvPr>
          <p:cNvSpPr>
            <a:spLocks noGrp="1"/>
          </p:cNvSpPr>
          <p:nvPr>
            <p:ph type="sldNum" sz="quarter" idx="15"/>
          </p:nvPr>
        </p:nvSpPr>
        <p:spPr/>
        <p:txBody>
          <a:bodyPr/>
          <a:lstStyle/>
          <a:p>
            <a:fld id="{18D65601-5AE2-46FC-B138-694DDD2B510D}" type="slidenum">
              <a:rPr lang="en-US" smtClean="0"/>
              <a:pPr/>
              <a:t>14</a:t>
            </a:fld>
            <a:endParaRPr lang="en-US"/>
          </a:p>
        </p:txBody>
      </p:sp>
      <p:pic>
        <p:nvPicPr>
          <p:cNvPr id="7" name="Picture 2" descr="North Carolina State Seal, HD Png Download - kindpng">
            <a:extLst>
              <a:ext uri="{FF2B5EF4-FFF2-40B4-BE49-F238E27FC236}">
                <a16:creationId xmlns:a16="http://schemas.microsoft.com/office/drawing/2014/main" id="{691504C1-63CA-9288-74E9-7BB5547D054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asements Can Be Easy: Right-of-Way and Utility Easements – Heneghan  Associates">
            <a:extLst>
              <a:ext uri="{FF2B5EF4-FFF2-40B4-BE49-F238E27FC236}">
                <a16:creationId xmlns:a16="http://schemas.microsoft.com/office/drawing/2014/main" id="{E47EC780-8431-6E9E-B774-84ECD310FBDB}"/>
              </a:ext>
            </a:extLst>
          </p:cNvPr>
          <p:cNvPicPr>
            <a:picLocks noChangeAspect="1"/>
          </p:cNvPicPr>
          <p:nvPr/>
        </p:nvPicPr>
        <p:blipFill>
          <a:blip r:embed="rId5"/>
          <a:stretch>
            <a:fillRect/>
          </a:stretch>
        </p:blipFill>
        <p:spPr>
          <a:xfrm>
            <a:off x="2498" y="2120573"/>
            <a:ext cx="6390805" cy="3653672"/>
          </a:xfrm>
          <a:prstGeom prst="rect">
            <a:avLst/>
          </a:prstGeom>
        </p:spPr>
      </p:pic>
      <p:sp>
        <p:nvSpPr>
          <p:cNvPr id="6" name="TextBox 5">
            <a:extLst>
              <a:ext uri="{FF2B5EF4-FFF2-40B4-BE49-F238E27FC236}">
                <a16:creationId xmlns:a16="http://schemas.microsoft.com/office/drawing/2014/main" id="{F6134974-1AEA-78C7-4CED-93EE55CF2908}"/>
              </a:ext>
            </a:extLst>
          </p:cNvPr>
          <p:cNvSpPr txBox="1"/>
          <p:nvPr/>
        </p:nvSpPr>
        <p:spPr>
          <a:xfrm>
            <a:off x="1425677" y="6403257"/>
            <a:ext cx="26792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t>Bold Print References Law addition</a:t>
            </a:r>
          </a:p>
        </p:txBody>
      </p:sp>
    </p:spTree>
    <p:extLst>
      <p:ext uri="{BB962C8B-B14F-4D97-AF65-F5344CB8AC3E}">
        <p14:creationId xmlns:p14="http://schemas.microsoft.com/office/powerpoint/2010/main" val="2492109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A495A-CA08-4148-C03E-4AB024D8B4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93677E2-B2F7-B127-8C2F-59EB2F9B4B70}"/>
              </a:ext>
            </a:extLst>
          </p:cNvPr>
          <p:cNvSpPr>
            <a:spLocks noGrp="1"/>
          </p:cNvSpPr>
          <p:nvPr>
            <p:ph type="title"/>
          </p:nvPr>
        </p:nvSpPr>
        <p:spPr>
          <a:xfrm>
            <a:off x="1468815" y="588444"/>
            <a:ext cx="4627185" cy="1770708"/>
          </a:xfrm>
        </p:spPr>
        <p:txBody>
          <a:bodyPr>
            <a:normAutofit fontScale="90000"/>
          </a:bodyPr>
          <a:lstStyle/>
          <a:p>
            <a:pPr algn="ctr"/>
            <a:r>
              <a:rPr lang="en-US"/>
              <a:t>Section 5- (87-126) Notification required when damage is done</a:t>
            </a:r>
            <a:br>
              <a:rPr lang="en-US"/>
            </a:br>
            <a:endParaRPr lang="en-ZA"/>
          </a:p>
        </p:txBody>
      </p:sp>
      <p:sp>
        <p:nvSpPr>
          <p:cNvPr id="4" name="Content Placeholder 3">
            <a:extLst>
              <a:ext uri="{FF2B5EF4-FFF2-40B4-BE49-F238E27FC236}">
                <a16:creationId xmlns:a16="http://schemas.microsoft.com/office/drawing/2014/main" id="{EAD02885-025A-CF6F-1434-0D8B15A6AE22}"/>
              </a:ext>
            </a:extLst>
          </p:cNvPr>
          <p:cNvSpPr>
            <a:spLocks noGrp="1"/>
          </p:cNvSpPr>
          <p:nvPr>
            <p:ph sz="quarter" idx="12"/>
          </p:nvPr>
        </p:nvSpPr>
        <p:spPr>
          <a:xfrm>
            <a:off x="1381118" y="2359152"/>
            <a:ext cx="4718729" cy="3591794"/>
          </a:xfrm>
        </p:spPr>
        <p:txBody>
          <a:bodyPr vert="horz" lIns="0" tIns="45720" rIns="91440" bIns="45720" rtlCol="0" anchor="t">
            <a:noAutofit/>
          </a:bodyPr>
          <a:lstStyle/>
          <a:p>
            <a:pPr marL="342900" indent="-342900">
              <a:buFont typeface="Arial" panose="020B0604020202020204" pitchFamily="34" charset="0"/>
              <a:buChar char="•"/>
            </a:pPr>
            <a:r>
              <a:rPr lang="en-US" sz="1700" b="1">
                <a:latin typeface="Times New Roman"/>
                <a:cs typeface="Times New Roman"/>
              </a:rPr>
              <a:t>§ 87-126 (c) The venue for claims adjudication </a:t>
            </a:r>
            <a:r>
              <a:rPr lang="en-US" sz="1700" b="1" dirty="0">
                <a:latin typeface="Times New Roman"/>
                <a:cs typeface="Times New Roman"/>
              </a:rPr>
              <a:t>for actual and consequential damages occurring in North Carolina shall be held within North Carolina court system in the county of the occurrence.</a:t>
            </a:r>
          </a:p>
        </p:txBody>
      </p:sp>
      <p:sp>
        <p:nvSpPr>
          <p:cNvPr id="5" name="Slide Number Placeholder 4">
            <a:extLst>
              <a:ext uri="{FF2B5EF4-FFF2-40B4-BE49-F238E27FC236}">
                <a16:creationId xmlns:a16="http://schemas.microsoft.com/office/drawing/2014/main" id="{4D65BE4E-B6BD-82E1-D923-015528D3E609}"/>
              </a:ext>
            </a:extLst>
          </p:cNvPr>
          <p:cNvSpPr>
            <a:spLocks noGrp="1"/>
          </p:cNvSpPr>
          <p:nvPr>
            <p:ph type="sldNum" sz="quarter" idx="15"/>
          </p:nvPr>
        </p:nvSpPr>
        <p:spPr/>
        <p:txBody>
          <a:bodyPr/>
          <a:lstStyle/>
          <a:p>
            <a:fld id="{18D65601-5AE2-46FC-B138-694DDD2B510D}" type="slidenum">
              <a:rPr lang="en-US" smtClean="0"/>
              <a:pPr/>
              <a:t>15</a:t>
            </a:fld>
            <a:endParaRPr lang="en-US"/>
          </a:p>
        </p:txBody>
      </p:sp>
      <p:pic>
        <p:nvPicPr>
          <p:cNvPr id="6" name="Picture 2" descr="North Carolina State Seal, HD Png Download - kindpng">
            <a:extLst>
              <a:ext uri="{FF2B5EF4-FFF2-40B4-BE49-F238E27FC236}">
                <a16:creationId xmlns:a16="http://schemas.microsoft.com/office/drawing/2014/main" id="{17A2A5F2-C62A-9424-6437-A1D44C941AE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23 counties in orange zone on CDC's COVID map. What color is yours?">
            <a:extLst>
              <a:ext uri="{FF2B5EF4-FFF2-40B4-BE49-F238E27FC236}">
                <a16:creationId xmlns:a16="http://schemas.microsoft.com/office/drawing/2014/main" id="{0D54EFE7-4256-ABB6-9863-EAFAE0E2FD21}"/>
              </a:ext>
            </a:extLst>
          </p:cNvPr>
          <p:cNvPicPr>
            <a:picLocks noChangeAspect="1"/>
          </p:cNvPicPr>
          <p:nvPr/>
        </p:nvPicPr>
        <p:blipFill>
          <a:blip r:embed="rId5"/>
          <a:srcRect l="15568" t="18890" r="19459" b="6335"/>
          <a:stretch>
            <a:fillRect/>
          </a:stretch>
        </p:blipFill>
        <p:spPr>
          <a:xfrm>
            <a:off x="6095062" y="2457841"/>
            <a:ext cx="6101607" cy="3399316"/>
          </a:xfrm>
          <a:prstGeom prst="rect">
            <a:avLst/>
          </a:prstGeom>
        </p:spPr>
      </p:pic>
      <p:sp>
        <p:nvSpPr>
          <p:cNvPr id="8" name="TextBox 7">
            <a:extLst>
              <a:ext uri="{FF2B5EF4-FFF2-40B4-BE49-F238E27FC236}">
                <a16:creationId xmlns:a16="http://schemas.microsoft.com/office/drawing/2014/main" id="{DBFCBE94-094A-2AFC-ACA1-8AA9158FA133}"/>
              </a:ext>
            </a:extLst>
          </p:cNvPr>
          <p:cNvSpPr txBox="1"/>
          <p:nvPr/>
        </p:nvSpPr>
        <p:spPr>
          <a:xfrm>
            <a:off x="1425677" y="6403257"/>
            <a:ext cx="26792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t>Bold Print References Law addition</a:t>
            </a:r>
          </a:p>
        </p:txBody>
      </p:sp>
    </p:spTree>
    <p:extLst>
      <p:ext uri="{BB962C8B-B14F-4D97-AF65-F5344CB8AC3E}">
        <p14:creationId xmlns:p14="http://schemas.microsoft.com/office/powerpoint/2010/main" val="2523875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FE976-41CB-58EE-273D-20A71B3EE6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15436C2-ADBD-4476-2F3F-A245149E3F74}"/>
              </a:ext>
            </a:extLst>
          </p:cNvPr>
          <p:cNvSpPr>
            <a:spLocks noGrp="1"/>
          </p:cNvSpPr>
          <p:nvPr>
            <p:ph type="title"/>
          </p:nvPr>
        </p:nvSpPr>
        <p:spPr>
          <a:xfrm>
            <a:off x="1419654" y="469687"/>
            <a:ext cx="5327734" cy="1243231"/>
          </a:xfrm>
        </p:spPr>
        <p:txBody>
          <a:bodyPr>
            <a:normAutofit fontScale="90000"/>
          </a:bodyPr>
          <a:lstStyle/>
          <a:p>
            <a:pPr algn="ctr"/>
            <a:r>
              <a:rPr lang="en-US" dirty="0"/>
              <a:t>Section 6 – (87-128) Absence of facility location</a:t>
            </a:r>
            <a:endParaRPr lang="en-ZA" dirty="0"/>
          </a:p>
        </p:txBody>
      </p:sp>
      <p:sp>
        <p:nvSpPr>
          <p:cNvPr id="4" name="Content Placeholder 3">
            <a:extLst>
              <a:ext uri="{FF2B5EF4-FFF2-40B4-BE49-F238E27FC236}">
                <a16:creationId xmlns:a16="http://schemas.microsoft.com/office/drawing/2014/main" id="{B16C14B2-6961-D2BB-02BC-1D2E5B05B895}"/>
              </a:ext>
            </a:extLst>
          </p:cNvPr>
          <p:cNvSpPr>
            <a:spLocks noGrp="1"/>
          </p:cNvSpPr>
          <p:nvPr>
            <p:ph sz="quarter" idx="12"/>
          </p:nvPr>
        </p:nvSpPr>
        <p:spPr>
          <a:xfrm>
            <a:off x="1110986" y="1549630"/>
            <a:ext cx="6697051" cy="4839290"/>
          </a:xfrm>
        </p:spPr>
        <p:txBody>
          <a:bodyPr vert="horz" lIns="0" tIns="45720" rIns="91440" bIns="45720" rtlCol="0" anchor="t">
            <a:noAutofit/>
          </a:bodyPr>
          <a:lstStyle/>
          <a:p>
            <a:pPr marL="285750" indent="-285750">
              <a:buChar char="•"/>
            </a:pPr>
            <a:r>
              <a:rPr lang="en-US" sz="1500" dirty="0">
                <a:latin typeface="Times New Roman"/>
                <a:cs typeface="Times New Roman"/>
              </a:rPr>
              <a:t>§ 87-128 If an operator who has been given notice as provided by GS 87-120(d) by the Notification Center fails to respond to a notice as provided by GS 87-121 or fails to properly locate the facility, the person excavating is free to proceed with </a:t>
            </a:r>
            <a:r>
              <a:rPr lang="en-US" sz="1500" b="1" dirty="0">
                <a:latin typeface="Times New Roman"/>
                <a:cs typeface="Times New Roman"/>
              </a:rPr>
              <a:t>excavation and neither </a:t>
            </a:r>
            <a:r>
              <a:rPr lang="en-US" sz="1500" dirty="0">
                <a:latin typeface="Times New Roman"/>
                <a:cs typeface="Times New Roman"/>
              </a:rPr>
              <a:t>the excavator nor the person financially responsible for the excavation will be liable to the nonresponding or improperly responding operator for damages to the operator’s facilities, </a:t>
            </a:r>
            <a:r>
              <a:rPr lang="en-US" sz="1500" b="1" dirty="0">
                <a:latin typeface="Times New Roman"/>
                <a:cs typeface="Times New Roman"/>
              </a:rPr>
              <a:t>so long as the excavator has exercised due care in preparing for or conducting the excavation. For the purposes of this section, the excavator shall be entitled to a presumption, rebuttable by clear and convincing evidence, that it has exercised due care in preparing for and conducting the excavation where </a:t>
            </a:r>
            <a:endParaRPr lang="en-US" dirty="0"/>
          </a:p>
          <a:p>
            <a:pPr marL="514350" lvl="1" indent="-285750">
              <a:buFont typeface="Courier New" panose="020B0604020202020204" pitchFamily="34" charset="0"/>
              <a:buChar char="o"/>
            </a:pPr>
            <a:r>
              <a:rPr lang="en-US" sz="1500" b="1" dirty="0">
                <a:latin typeface="Times New Roman"/>
                <a:cs typeface="Times New Roman"/>
              </a:rPr>
              <a:t>(</a:t>
            </a:r>
            <a:r>
              <a:rPr lang="en-US" sz="1500" b="1" dirty="0" err="1">
                <a:latin typeface="Times New Roman"/>
                <a:cs typeface="Times New Roman"/>
              </a:rPr>
              <a:t>i</a:t>
            </a:r>
            <a:r>
              <a:rPr lang="en-US" sz="1500" b="1" dirty="0">
                <a:latin typeface="Times New Roman"/>
                <a:cs typeface="Times New Roman"/>
              </a:rPr>
              <a:t>) the Notification Center gives the operator the notice required by GS 87-120(d)</a:t>
            </a:r>
          </a:p>
          <a:p>
            <a:pPr marL="514350" lvl="1" indent="-285750">
              <a:buFont typeface="Courier New" panose="020B0604020202020204" pitchFamily="34" charset="0"/>
              <a:buChar char="o"/>
            </a:pPr>
            <a:r>
              <a:rPr lang="en-US" sz="1500" b="1" dirty="0">
                <a:latin typeface="Times New Roman"/>
                <a:cs typeface="Times New Roman"/>
              </a:rPr>
              <a:t>(ii) the operator fails to respond to that notice as provided in GS 87-121 or fails to properly locate the facility, </a:t>
            </a:r>
            <a:endParaRPr lang="en-US" sz="1500" dirty="0">
              <a:latin typeface="Times New Roman"/>
              <a:cs typeface="Times New Roman"/>
            </a:endParaRPr>
          </a:p>
          <a:p>
            <a:pPr marL="514350" lvl="1" indent="-285750">
              <a:buFont typeface="Courier New" panose="020B0604020202020204" pitchFamily="34" charset="0"/>
              <a:buChar char="o"/>
            </a:pPr>
            <a:r>
              <a:rPr lang="en-US" sz="1500" b="1" dirty="0">
                <a:latin typeface="Times New Roman"/>
                <a:cs typeface="Times New Roman"/>
              </a:rPr>
              <a:t>(iii) the excavator has complied with the requirements of GS 87-122(c), and </a:t>
            </a:r>
            <a:endParaRPr lang="en-US" sz="1500" dirty="0">
              <a:latin typeface="Times New Roman"/>
              <a:cs typeface="Times New Roman"/>
            </a:endParaRPr>
          </a:p>
          <a:p>
            <a:pPr marL="514350" lvl="1" indent="-285750">
              <a:buFont typeface="Courier New" panose="020B0604020202020204" pitchFamily="34" charset="0"/>
              <a:buChar char="o"/>
            </a:pPr>
            <a:r>
              <a:rPr lang="en-US" sz="1500" b="1" dirty="0">
                <a:latin typeface="Times New Roman"/>
                <a:cs typeface="Times New Roman"/>
              </a:rPr>
              <a:t>(iv) the excavator did not have actual knowledge of the existence of a facility located within the area of the excavation to be performed</a:t>
            </a:r>
            <a:r>
              <a:rPr lang="en-US" sz="1400" b="1" dirty="0">
                <a:latin typeface="Times New Roman"/>
                <a:cs typeface="Times New Roman"/>
              </a:rPr>
              <a:t>. </a:t>
            </a:r>
            <a:endParaRPr lang="en-US" sz="1400" dirty="0">
              <a:latin typeface="Times New Roman"/>
              <a:cs typeface="Times New Roman"/>
            </a:endParaRPr>
          </a:p>
        </p:txBody>
      </p:sp>
      <p:sp>
        <p:nvSpPr>
          <p:cNvPr id="5" name="Slide Number Placeholder 4">
            <a:extLst>
              <a:ext uri="{FF2B5EF4-FFF2-40B4-BE49-F238E27FC236}">
                <a16:creationId xmlns:a16="http://schemas.microsoft.com/office/drawing/2014/main" id="{71643A44-9B02-E330-FE8D-8C8C5CC2F052}"/>
              </a:ext>
            </a:extLst>
          </p:cNvPr>
          <p:cNvSpPr>
            <a:spLocks noGrp="1"/>
          </p:cNvSpPr>
          <p:nvPr>
            <p:ph type="sldNum" sz="quarter" idx="15"/>
          </p:nvPr>
        </p:nvSpPr>
        <p:spPr/>
        <p:txBody>
          <a:bodyPr/>
          <a:lstStyle/>
          <a:p>
            <a:fld id="{18D65601-5AE2-46FC-B138-694DDD2B510D}" type="slidenum">
              <a:rPr lang="en-US" smtClean="0"/>
              <a:pPr/>
              <a:t>16</a:t>
            </a:fld>
            <a:endParaRPr lang="en-US"/>
          </a:p>
        </p:txBody>
      </p:sp>
      <p:pic>
        <p:nvPicPr>
          <p:cNvPr id="6" name="Picture 2" descr="North Carolina State Seal, HD Png Download - kindpng">
            <a:extLst>
              <a:ext uri="{FF2B5EF4-FFF2-40B4-BE49-F238E27FC236}">
                <a16:creationId xmlns:a16="http://schemas.microsoft.com/office/drawing/2014/main" id="{D720D766-18BD-C713-7838-0343A4C9E17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4+ Thousand Contractor Using Phone Royalty-Free Images, Stock Photos &amp;  Pictures | Shutterstock">
            <a:extLst>
              <a:ext uri="{FF2B5EF4-FFF2-40B4-BE49-F238E27FC236}">
                <a16:creationId xmlns:a16="http://schemas.microsoft.com/office/drawing/2014/main" id="{FDD3AF12-C967-36AE-CA8A-6F6C300C323F}"/>
              </a:ext>
            </a:extLst>
          </p:cNvPr>
          <p:cNvPicPr>
            <a:picLocks noChangeAspect="1"/>
          </p:cNvPicPr>
          <p:nvPr/>
        </p:nvPicPr>
        <p:blipFill>
          <a:blip r:embed="rId5"/>
          <a:srcRect l="45030" r="-134" b="-374"/>
          <a:stretch>
            <a:fillRect/>
          </a:stretch>
        </p:blipFill>
        <p:spPr>
          <a:xfrm>
            <a:off x="8089471" y="1240437"/>
            <a:ext cx="4106671" cy="5032966"/>
          </a:xfrm>
          <a:prstGeom prst="rect">
            <a:avLst/>
          </a:prstGeom>
        </p:spPr>
      </p:pic>
      <p:sp>
        <p:nvSpPr>
          <p:cNvPr id="8" name="TextBox 7">
            <a:extLst>
              <a:ext uri="{FF2B5EF4-FFF2-40B4-BE49-F238E27FC236}">
                <a16:creationId xmlns:a16="http://schemas.microsoft.com/office/drawing/2014/main" id="{5A4844F8-6D01-386F-ED03-F8F14B6614E9}"/>
              </a:ext>
            </a:extLst>
          </p:cNvPr>
          <p:cNvSpPr txBox="1"/>
          <p:nvPr/>
        </p:nvSpPr>
        <p:spPr>
          <a:xfrm>
            <a:off x="1425677" y="6403257"/>
            <a:ext cx="26792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t>Bold Print References Law addition</a:t>
            </a:r>
          </a:p>
        </p:txBody>
      </p:sp>
    </p:spTree>
    <p:extLst>
      <p:ext uri="{BB962C8B-B14F-4D97-AF65-F5344CB8AC3E}">
        <p14:creationId xmlns:p14="http://schemas.microsoft.com/office/powerpoint/2010/main" val="694425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B503C-2B49-8B9B-591F-79883679B1A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F85B8A-4FF1-D9D4-1F6F-AF5359AC287C}"/>
              </a:ext>
            </a:extLst>
          </p:cNvPr>
          <p:cNvSpPr>
            <a:spLocks noGrp="1"/>
          </p:cNvSpPr>
          <p:nvPr>
            <p:ph type="title"/>
          </p:nvPr>
        </p:nvSpPr>
        <p:spPr>
          <a:xfrm>
            <a:off x="1468814" y="899848"/>
            <a:ext cx="9729763" cy="1427585"/>
          </a:xfrm>
        </p:spPr>
        <p:txBody>
          <a:bodyPr>
            <a:normAutofit/>
          </a:bodyPr>
          <a:lstStyle/>
          <a:p>
            <a:pPr algn="ctr"/>
            <a:r>
              <a:rPr lang="en-US" dirty="0"/>
              <a:t>Section 7 – (87-129)</a:t>
            </a:r>
            <a:br>
              <a:rPr lang="en-US" dirty="0"/>
            </a:br>
            <a:r>
              <a:rPr lang="en-US" sz="2400" dirty="0"/>
              <a:t>Underground Damage Prevention Review Board; enforcement; civil penalties</a:t>
            </a:r>
            <a:endParaRPr lang="en-ZA" dirty="0"/>
          </a:p>
        </p:txBody>
      </p:sp>
      <p:sp>
        <p:nvSpPr>
          <p:cNvPr id="4" name="Content Placeholder 3">
            <a:extLst>
              <a:ext uri="{FF2B5EF4-FFF2-40B4-BE49-F238E27FC236}">
                <a16:creationId xmlns:a16="http://schemas.microsoft.com/office/drawing/2014/main" id="{3B0516B9-D57F-EBD8-FDA3-10497FC97279}"/>
              </a:ext>
            </a:extLst>
          </p:cNvPr>
          <p:cNvSpPr>
            <a:spLocks noGrp="1"/>
          </p:cNvSpPr>
          <p:nvPr>
            <p:ph sz="quarter" idx="12"/>
          </p:nvPr>
        </p:nvSpPr>
        <p:spPr>
          <a:xfrm>
            <a:off x="6883632" y="2464593"/>
            <a:ext cx="4642324" cy="3942124"/>
          </a:xfrm>
        </p:spPr>
        <p:txBody>
          <a:bodyPr vert="horz" lIns="0" tIns="45720" rIns="91440" bIns="45720" rtlCol="0" anchor="t">
            <a:noAutofit/>
          </a:bodyPr>
          <a:lstStyle/>
          <a:p>
            <a:pPr marL="285750" indent="-285750">
              <a:buFont typeface="Arial" panose="020B0604020202020204" pitchFamily="34" charset="0"/>
              <a:buChar char="•"/>
            </a:pPr>
            <a:r>
              <a:rPr lang="en-US" sz="1700" b="1">
                <a:latin typeface="Times New Roman"/>
                <a:cs typeface="Times New Roman"/>
              </a:rPr>
              <a:t>§ 87-129 (a1) Requires the Governor to fill </a:t>
            </a:r>
            <a:r>
              <a:rPr lang="en-US" sz="1700" b="1" dirty="0">
                <a:latin typeface="Times New Roman"/>
                <a:cs typeface="Times New Roman"/>
              </a:rPr>
              <a:t>vacancies within 60 days after the vacancy, to the extent practicable. </a:t>
            </a:r>
          </a:p>
          <a:p>
            <a:pPr marL="285750" indent="-285750">
              <a:buFont typeface="Arial" panose="020B0604020202020204" pitchFamily="34" charset="0"/>
              <a:buChar char="•"/>
            </a:pPr>
            <a:r>
              <a:rPr lang="en-US" sz="1700" b="1">
                <a:latin typeface="Times New Roman"/>
                <a:cs typeface="Times New Roman"/>
              </a:rPr>
              <a:t>§ 87-129 (a4) A quorum is met when a majority </a:t>
            </a:r>
            <a:r>
              <a:rPr lang="en-US" sz="1700" b="1" dirty="0">
                <a:latin typeface="Times New Roman"/>
                <a:cs typeface="Times New Roman"/>
              </a:rPr>
              <a:t>of the seated members of the Board, rather than eight members, and allows members to attend meetings via conference call or other electronic means. </a:t>
            </a:r>
          </a:p>
        </p:txBody>
      </p:sp>
      <p:sp>
        <p:nvSpPr>
          <p:cNvPr id="5" name="Slide Number Placeholder 4">
            <a:extLst>
              <a:ext uri="{FF2B5EF4-FFF2-40B4-BE49-F238E27FC236}">
                <a16:creationId xmlns:a16="http://schemas.microsoft.com/office/drawing/2014/main" id="{C4A1F788-14D1-FA91-A301-4B38D8300E15}"/>
              </a:ext>
            </a:extLst>
          </p:cNvPr>
          <p:cNvSpPr>
            <a:spLocks noGrp="1"/>
          </p:cNvSpPr>
          <p:nvPr>
            <p:ph type="sldNum" sz="quarter" idx="15"/>
          </p:nvPr>
        </p:nvSpPr>
        <p:spPr/>
        <p:txBody>
          <a:bodyPr/>
          <a:lstStyle/>
          <a:p>
            <a:fld id="{18D65601-5AE2-46FC-B138-694DDD2B510D}" type="slidenum">
              <a:rPr lang="en-US" smtClean="0"/>
              <a:pPr/>
              <a:t>17</a:t>
            </a:fld>
            <a:endParaRPr lang="en-US"/>
          </a:p>
        </p:txBody>
      </p:sp>
      <p:pic>
        <p:nvPicPr>
          <p:cNvPr id="6" name="Picture 2" descr="North Carolina State Seal, HD Png Download - kindpng">
            <a:extLst>
              <a:ext uri="{FF2B5EF4-FFF2-40B4-BE49-F238E27FC236}">
                <a16:creationId xmlns:a16="http://schemas.microsoft.com/office/drawing/2014/main" id="{9EA0A2AE-2E23-3214-B352-89EF7D82FA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up of a person&amp;#39;s hands&#10;&#10;AI-generated content may be incorrect.">
            <a:extLst>
              <a:ext uri="{FF2B5EF4-FFF2-40B4-BE49-F238E27FC236}">
                <a16:creationId xmlns:a16="http://schemas.microsoft.com/office/drawing/2014/main" id="{BCE293C6-5919-0162-D82C-C71F1F059311}"/>
              </a:ext>
            </a:extLst>
          </p:cNvPr>
          <p:cNvPicPr>
            <a:picLocks noChangeAspect="1"/>
          </p:cNvPicPr>
          <p:nvPr/>
        </p:nvPicPr>
        <p:blipFill>
          <a:blip r:embed="rId5"/>
          <a:stretch>
            <a:fillRect/>
          </a:stretch>
        </p:blipFill>
        <p:spPr>
          <a:xfrm>
            <a:off x="1379682" y="2516909"/>
            <a:ext cx="5183909" cy="3429000"/>
          </a:xfrm>
          <a:prstGeom prst="rect">
            <a:avLst/>
          </a:prstGeom>
        </p:spPr>
      </p:pic>
      <p:sp>
        <p:nvSpPr>
          <p:cNvPr id="8" name="TextBox 7">
            <a:extLst>
              <a:ext uri="{FF2B5EF4-FFF2-40B4-BE49-F238E27FC236}">
                <a16:creationId xmlns:a16="http://schemas.microsoft.com/office/drawing/2014/main" id="{AFD9316C-4CD3-D13F-4537-4F571884058A}"/>
              </a:ext>
            </a:extLst>
          </p:cNvPr>
          <p:cNvSpPr txBox="1"/>
          <p:nvPr/>
        </p:nvSpPr>
        <p:spPr>
          <a:xfrm>
            <a:off x="1425677" y="6403257"/>
            <a:ext cx="26792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t>Bold Print References Law addition</a:t>
            </a:r>
          </a:p>
        </p:txBody>
      </p:sp>
    </p:spTree>
    <p:extLst>
      <p:ext uri="{BB962C8B-B14F-4D97-AF65-F5344CB8AC3E}">
        <p14:creationId xmlns:p14="http://schemas.microsoft.com/office/powerpoint/2010/main" val="1375139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9B6CE-F555-5195-5043-30EFF8B39B1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EBD08CD-3844-30B9-66A0-321960886081}"/>
              </a:ext>
            </a:extLst>
          </p:cNvPr>
          <p:cNvSpPr>
            <a:spLocks noGrp="1"/>
          </p:cNvSpPr>
          <p:nvPr>
            <p:ph type="title"/>
          </p:nvPr>
        </p:nvSpPr>
        <p:spPr>
          <a:xfrm>
            <a:off x="1468814" y="899848"/>
            <a:ext cx="9729763" cy="1427585"/>
          </a:xfrm>
        </p:spPr>
        <p:txBody>
          <a:bodyPr>
            <a:normAutofit/>
          </a:bodyPr>
          <a:lstStyle/>
          <a:p>
            <a:pPr algn="ctr"/>
            <a:r>
              <a:rPr lang="en-US" dirty="0"/>
              <a:t>Section 7 – (87-129)</a:t>
            </a:r>
            <a:br>
              <a:rPr lang="en-US" dirty="0"/>
            </a:br>
            <a:r>
              <a:rPr lang="en-US" sz="2400" dirty="0"/>
              <a:t>Underground Damage Prevention Review Board; enforcement; civil penalties</a:t>
            </a:r>
            <a:endParaRPr lang="en-ZA" dirty="0"/>
          </a:p>
        </p:txBody>
      </p:sp>
      <p:sp>
        <p:nvSpPr>
          <p:cNvPr id="4" name="Content Placeholder 3">
            <a:extLst>
              <a:ext uri="{FF2B5EF4-FFF2-40B4-BE49-F238E27FC236}">
                <a16:creationId xmlns:a16="http://schemas.microsoft.com/office/drawing/2014/main" id="{90678439-6A94-9665-C950-275EE1554111}"/>
              </a:ext>
            </a:extLst>
          </p:cNvPr>
          <p:cNvSpPr>
            <a:spLocks noGrp="1"/>
          </p:cNvSpPr>
          <p:nvPr>
            <p:ph sz="quarter" idx="12"/>
          </p:nvPr>
        </p:nvSpPr>
        <p:spPr>
          <a:xfrm>
            <a:off x="1381372" y="2464593"/>
            <a:ext cx="5285274" cy="3942124"/>
          </a:xfrm>
        </p:spPr>
        <p:txBody>
          <a:bodyPr vert="horz" lIns="0" tIns="45720" rIns="91440" bIns="45720" rtlCol="0" anchor="t">
            <a:noAutofit/>
          </a:bodyPr>
          <a:lstStyle/>
          <a:p>
            <a:pPr marL="285750" indent="-285750">
              <a:buChar char="•"/>
            </a:pPr>
            <a:r>
              <a:rPr lang="en-US" sz="1700" b="1" dirty="0">
                <a:latin typeface="Times New Roman"/>
                <a:cs typeface="Times New Roman"/>
              </a:rPr>
              <a:t>§ 87-129 (a7) The Board shall establish an internal attendance policy. In the event a Board member resigns or fails to meet the criteria of the attendance policy, the Board may appoint an interim member to represent the same stakeholder group until such time the Governor appoints a replacement for the remainder of the unexpired term. </a:t>
            </a:r>
            <a:endParaRPr lang="en-US" sz="17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700" b="1" dirty="0">
                <a:latin typeface="Times New Roman"/>
                <a:cs typeface="Times New Roman"/>
              </a:rPr>
              <a:t>§ 87-129 (a8) On request of the Board, the Utilities Commission shall appoint a nonvoting ex officio member as an administrative representative to provide counsel and coordinate efforts of the board. </a:t>
            </a:r>
          </a:p>
        </p:txBody>
      </p:sp>
      <p:sp>
        <p:nvSpPr>
          <p:cNvPr id="5" name="Slide Number Placeholder 4">
            <a:extLst>
              <a:ext uri="{FF2B5EF4-FFF2-40B4-BE49-F238E27FC236}">
                <a16:creationId xmlns:a16="http://schemas.microsoft.com/office/drawing/2014/main" id="{A4D67630-E391-7D94-2D7A-C06B199CE4EB}"/>
              </a:ext>
            </a:extLst>
          </p:cNvPr>
          <p:cNvSpPr>
            <a:spLocks noGrp="1"/>
          </p:cNvSpPr>
          <p:nvPr>
            <p:ph type="sldNum" sz="quarter" idx="15"/>
          </p:nvPr>
        </p:nvSpPr>
        <p:spPr/>
        <p:txBody>
          <a:bodyPr/>
          <a:lstStyle/>
          <a:p>
            <a:fld id="{18D65601-5AE2-46FC-B138-694DDD2B510D}" type="slidenum">
              <a:rPr lang="en-US" smtClean="0"/>
              <a:pPr/>
              <a:t>18</a:t>
            </a:fld>
            <a:endParaRPr lang="en-US"/>
          </a:p>
        </p:txBody>
      </p:sp>
      <p:pic>
        <p:nvPicPr>
          <p:cNvPr id="6" name="Picture 2" descr="North Carolina State Seal, HD Png Download - kindpng">
            <a:extLst>
              <a:ext uri="{FF2B5EF4-FFF2-40B4-BE49-F238E27FC236}">
                <a16:creationId xmlns:a16="http://schemas.microsoft.com/office/drawing/2014/main" id="{8DC7B318-329A-BD67-B097-9E22A6A86D1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group of men sitting at a table&#10;&#10;AI-generated content may be incorrect.">
            <a:extLst>
              <a:ext uri="{FF2B5EF4-FFF2-40B4-BE49-F238E27FC236}">
                <a16:creationId xmlns:a16="http://schemas.microsoft.com/office/drawing/2014/main" id="{31E44BA2-EA5A-0E33-6CF4-7FBFC9C3D32F}"/>
              </a:ext>
            </a:extLst>
          </p:cNvPr>
          <p:cNvPicPr>
            <a:picLocks noChangeAspect="1"/>
          </p:cNvPicPr>
          <p:nvPr/>
        </p:nvPicPr>
        <p:blipFill>
          <a:blip r:embed="rId5"/>
          <a:srcRect l="21498" r="-242"/>
          <a:stretch>
            <a:fillRect/>
          </a:stretch>
        </p:blipFill>
        <p:spPr>
          <a:xfrm>
            <a:off x="7047842" y="2560820"/>
            <a:ext cx="5177569" cy="3710066"/>
          </a:xfrm>
          <a:prstGeom prst="rect">
            <a:avLst/>
          </a:prstGeom>
        </p:spPr>
      </p:pic>
      <p:sp>
        <p:nvSpPr>
          <p:cNvPr id="8" name="TextBox 7">
            <a:extLst>
              <a:ext uri="{FF2B5EF4-FFF2-40B4-BE49-F238E27FC236}">
                <a16:creationId xmlns:a16="http://schemas.microsoft.com/office/drawing/2014/main" id="{F47BF0EF-C3E2-902C-F0B9-83ECD37C0982}"/>
              </a:ext>
            </a:extLst>
          </p:cNvPr>
          <p:cNvSpPr txBox="1"/>
          <p:nvPr/>
        </p:nvSpPr>
        <p:spPr>
          <a:xfrm>
            <a:off x="1425677" y="6403257"/>
            <a:ext cx="26792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t>Bold Print References Law addition</a:t>
            </a:r>
          </a:p>
        </p:txBody>
      </p:sp>
    </p:spTree>
    <p:extLst>
      <p:ext uri="{BB962C8B-B14F-4D97-AF65-F5344CB8AC3E}">
        <p14:creationId xmlns:p14="http://schemas.microsoft.com/office/powerpoint/2010/main" val="3414126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1547E-6C93-DFC0-9D14-A55F85A559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2E2988-E70F-BB5E-A457-8BCFF966C8C3}"/>
              </a:ext>
            </a:extLst>
          </p:cNvPr>
          <p:cNvSpPr>
            <a:spLocks noGrp="1"/>
          </p:cNvSpPr>
          <p:nvPr>
            <p:ph type="title"/>
          </p:nvPr>
        </p:nvSpPr>
        <p:spPr>
          <a:xfrm>
            <a:off x="1468814" y="323776"/>
            <a:ext cx="9729763" cy="1427585"/>
          </a:xfrm>
        </p:spPr>
        <p:txBody>
          <a:bodyPr>
            <a:normAutofit/>
          </a:bodyPr>
          <a:lstStyle/>
          <a:p>
            <a:pPr algn="ctr"/>
            <a:r>
              <a:rPr lang="en-US" dirty="0"/>
              <a:t>Section 7 - (87-129) </a:t>
            </a:r>
            <a:br>
              <a:rPr lang="en-US" dirty="0"/>
            </a:br>
            <a:r>
              <a:rPr lang="en-US" sz="2700" dirty="0"/>
              <a:t>Underground Damage Prevention Review Board; enforcement; civil penalties</a:t>
            </a:r>
            <a:endParaRPr lang="en-ZA" sz="2700" dirty="0"/>
          </a:p>
        </p:txBody>
      </p:sp>
      <p:sp>
        <p:nvSpPr>
          <p:cNvPr id="4" name="Content Placeholder 3">
            <a:extLst>
              <a:ext uri="{FF2B5EF4-FFF2-40B4-BE49-F238E27FC236}">
                <a16:creationId xmlns:a16="http://schemas.microsoft.com/office/drawing/2014/main" id="{E501C5AD-91BA-7379-BAA3-8612BD2131D3}"/>
              </a:ext>
            </a:extLst>
          </p:cNvPr>
          <p:cNvSpPr>
            <a:spLocks noGrp="1"/>
          </p:cNvSpPr>
          <p:nvPr>
            <p:ph sz="quarter" idx="12"/>
          </p:nvPr>
        </p:nvSpPr>
        <p:spPr>
          <a:xfrm>
            <a:off x="1381119" y="1830061"/>
            <a:ext cx="3939887" cy="4814031"/>
          </a:xfrm>
        </p:spPr>
        <p:txBody>
          <a:bodyPr vert="horz" lIns="0" tIns="45720" rIns="91440" bIns="45720" rtlCol="0" anchor="t">
            <a:noAutofit/>
          </a:bodyPr>
          <a:lstStyle/>
          <a:p>
            <a:pPr marL="285750" indent="-285750">
              <a:buFont typeface="Arial" panose="020B0604020202020204" pitchFamily="34" charset="0"/>
              <a:buChar char="•"/>
            </a:pPr>
            <a:r>
              <a:rPr lang="en-US" sz="1700">
                <a:latin typeface="Times New Roman"/>
                <a:cs typeface="Times New Roman"/>
              </a:rPr>
              <a:t>§ 87-129 (b)</a:t>
            </a:r>
            <a:r>
              <a:rPr lang="en-US" sz="1700" b="1" dirty="0">
                <a:latin typeface="Times New Roman"/>
                <a:cs typeface="Times New Roman"/>
              </a:rPr>
              <a:t> </a:t>
            </a:r>
            <a:r>
              <a:rPr lang="en-US" sz="1700" dirty="0">
                <a:latin typeface="Times New Roman"/>
                <a:cs typeface="Times New Roman"/>
              </a:rPr>
              <a:t>The Board shall receive reports of alleged violations and shall contact persons against whom reports have been filed from 10 days to </a:t>
            </a:r>
            <a:r>
              <a:rPr lang="en-US" sz="1700" b="1" dirty="0">
                <a:latin typeface="Times New Roman"/>
                <a:cs typeface="Times New Roman"/>
              </a:rPr>
              <a:t>15 working days</a:t>
            </a:r>
            <a:r>
              <a:rPr lang="en-US" sz="1700" dirty="0">
                <a:latin typeface="Times New Roman"/>
                <a:cs typeface="Times New Roman"/>
              </a:rPr>
              <a:t>. </a:t>
            </a:r>
          </a:p>
          <a:p>
            <a:pPr marL="285750" indent="-285750">
              <a:buFont typeface="Arial" panose="020B0604020202020204" pitchFamily="34" charset="0"/>
              <a:buChar char="•"/>
            </a:pPr>
            <a:r>
              <a:rPr lang="en-US" sz="1700">
                <a:latin typeface="Times New Roman"/>
                <a:cs typeface="Times New Roman"/>
              </a:rPr>
              <a:t>§ 87-129 (b1)</a:t>
            </a:r>
            <a:r>
              <a:rPr lang="en-US" sz="1700" b="1" dirty="0">
                <a:latin typeface="Times New Roman"/>
                <a:cs typeface="Times New Roman"/>
              </a:rPr>
              <a:t> </a:t>
            </a:r>
            <a:r>
              <a:rPr lang="en-US" sz="1700" dirty="0">
                <a:latin typeface="Times New Roman"/>
                <a:cs typeface="Times New Roman"/>
              </a:rPr>
              <a:t>The Board shall notify within </a:t>
            </a:r>
            <a:r>
              <a:rPr lang="en-US" sz="1700" b="1" dirty="0">
                <a:latin typeface="Times New Roman"/>
                <a:cs typeface="Times New Roman"/>
              </a:rPr>
              <a:t>30 days</a:t>
            </a:r>
            <a:r>
              <a:rPr lang="en-US" sz="1700" dirty="0">
                <a:latin typeface="Times New Roman"/>
                <a:cs typeface="Times New Roman"/>
              </a:rPr>
              <a:t> each person who is determined to have violated the Article in writing of the Board's determination and the Board's recommended action or penalty. </a:t>
            </a:r>
            <a:endParaRPr lang="en-US" sz="1700" b="1" dirty="0">
              <a:latin typeface="Times New Roman"/>
              <a:cs typeface="Times New Roman"/>
            </a:endParaRPr>
          </a:p>
        </p:txBody>
      </p:sp>
      <p:sp>
        <p:nvSpPr>
          <p:cNvPr id="5" name="Slide Number Placeholder 4">
            <a:extLst>
              <a:ext uri="{FF2B5EF4-FFF2-40B4-BE49-F238E27FC236}">
                <a16:creationId xmlns:a16="http://schemas.microsoft.com/office/drawing/2014/main" id="{529BD677-4CC8-EDD6-2425-0A2760677E62}"/>
              </a:ext>
            </a:extLst>
          </p:cNvPr>
          <p:cNvSpPr>
            <a:spLocks noGrp="1"/>
          </p:cNvSpPr>
          <p:nvPr>
            <p:ph type="sldNum" sz="quarter" idx="15"/>
          </p:nvPr>
        </p:nvSpPr>
        <p:spPr/>
        <p:txBody>
          <a:bodyPr/>
          <a:lstStyle/>
          <a:p>
            <a:fld id="{18D65601-5AE2-46FC-B138-694DDD2B510D}" type="slidenum">
              <a:rPr lang="en-US" smtClean="0"/>
              <a:pPr/>
              <a:t>19</a:t>
            </a:fld>
            <a:endParaRPr lang="en-US"/>
          </a:p>
        </p:txBody>
      </p:sp>
      <p:pic>
        <p:nvPicPr>
          <p:cNvPr id="6" name="Picture 2" descr="North Carolina State Seal, HD Png Download - kindpng">
            <a:extLst>
              <a:ext uri="{FF2B5EF4-FFF2-40B4-BE49-F238E27FC236}">
                <a16:creationId xmlns:a16="http://schemas.microsoft.com/office/drawing/2014/main" id="{5C67E6D8-9B69-7C8C-9673-57D9B6D24B4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6 main types of report writing | Best Assignment Writers Blog">
            <a:extLst>
              <a:ext uri="{FF2B5EF4-FFF2-40B4-BE49-F238E27FC236}">
                <a16:creationId xmlns:a16="http://schemas.microsoft.com/office/drawing/2014/main" id="{21BB9003-14F0-5E4E-8537-5B23EFC435F9}"/>
              </a:ext>
            </a:extLst>
          </p:cNvPr>
          <p:cNvPicPr>
            <a:picLocks noChangeAspect="1"/>
          </p:cNvPicPr>
          <p:nvPr/>
        </p:nvPicPr>
        <p:blipFill>
          <a:blip r:embed="rId5"/>
          <a:stretch>
            <a:fillRect/>
          </a:stretch>
        </p:blipFill>
        <p:spPr>
          <a:xfrm>
            <a:off x="5523005" y="1985598"/>
            <a:ext cx="6753067" cy="4502959"/>
          </a:xfrm>
          <a:prstGeom prst="rect">
            <a:avLst/>
          </a:prstGeom>
        </p:spPr>
      </p:pic>
      <p:sp>
        <p:nvSpPr>
          <p:cNvPr id="8" name="TextBox 7">
            <a:extLst>
              <a:ext uri="{FF2B5EF4-FFF2-40B4-BE49-F238E27FC236}">
                <a16:creationId xmlns:a16="http://schemas.microsoft.com/office/drawing/2014/main" id="{A563BF94-8DA2-B288-1835-7E671EA3DC0E}"/>
              </a:ext>
            </a:extLst>
          </p:cNvPr>
          <p:cNvSpPr txBox="1"/>
          <p:nvPr/>
        </p:nvSpPr>
        <p:spPr>
          <a:xfrm>
            <a:off x="1425677" y="6403257"/>
            <a:ext cx="26792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t>Bold Print References Law addition</a:t>
            </a:r>
          </a:p>
        </p:txBody>
      </p:sp>
    </p:spTree>
    <p:extLst>
      <p:ext uri="{BB962C8B-B14F-4D97-AF65-F5344CB8AC3E}">
        <p14:creationId xmlns:p14="http://schemas.microsoft.com/office/powerpoint/2010/main" val="1257486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7761-0B88-A5E8-0B78-C39173D05F4D}"/>
              </a:ext>
            </a:extLst>
          </p:cNvPr>
          <p:cNvSpPr>
            <a:spLocks noGrp="1"/>
          </p:cNvSpPr>
          <p:nvPr>
            <p:ph type="title"/>
          </p:nvPr>
        </p:nvSpPr>
        <p:spPr>
          <a:xfrm>
            <a:off x="1139495" y="759692"/>
            <a:ext cx="2721306" cy="2333463"/>
          </a:xfrm>
        </p:spPr>
        <p:txBody>
          <a:bodyPr/>
          <a:lstStyle/>
          <a:p>
            <a:r>
              <a:rPr lang="en-US">
                <a:latin typeface="Times New Roman" panose="02020603050405020304" pitchFamily="18" charset="0"/>
                <a:cs typeface="Times New Roman" panose="02020603050405020304" pitchFamily="18" charset="0"/>
              </a:rPr>
              <a:t>OVERVIEW: </a:t>
            </a:r>
            <a:r>
              <a:rPr lang="en-US" sz="2000">
                <a:latin typeface="Times New Roman" panose="02020603050405020304" pitchFamily="18" charset="0"/>
                <a:cs typeface="Times New Roman" panose="02020603050405020304" pitchFamily="18" charset="0"/>
              </a:rPr>
              <a:t>House Bill 247 would do all of the following with regard to marking of underground utilities</a:t>
            </a:r>
            <a:r>
              <a:rPr lang="en-US" sz="2400">
                <a:latin typeface="Times New Roman" panose="02020603050405020304" pitchFamily="18" charset="0"/>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2BA04E6-CD61-B962-4287-DEC1993C32D6}"/>
              </a:ext>
            </a:extLst>
          </p:cNvPr>
          <p:cNvSpPr>
            <a:spLocks noGrp="1"/>
          </p:cNvSpPr>
          <p:nvPr>
            <p:ph sz="quarter" idx="12"/>
          </p:nvPr>
        </p:nvSpPr>
        <p:spPr>
          <a:xfrm>
            <a:off x="4075290" y="1086698"/>
            <a:ext cx="7936088" cy="5407091"/>
          </a:xfrm>
        </p:spPr>
        <p:txBody>
          <a:bodyPr>
            <a:normAutofit fontScale="92500" lnSpcReduction="10000"/>
          </a:bodyPr>
          <a:lstStyle/>
          <a:p>
            <a:r>
              <a:rPr lang="en-US">
                <a:latin typeface="Times New Roman" panose="02020603050405020304" pitchFamily="18" charset="0"/>
                <a:cs typeface="Times New Roman" panose="02020603050405020304" pitchFamily="18" charset="0"/>
              </a:rPr>
              <a:t>Specify that nonmechanized equipment includes soft dig technologies. </a:t>
            </a:r>
          </a:p>
          <a:p>
            <a:r>
              <a:rPr lang="en-US">
                <a:latin typeface="Times New Roman" panose="02020603050405020304" pitchFamily="18" charset="0"/>
                <a:cs typeface="Times New Roman" panose="02020603050405020304" pitchFamily="18" charset="0"/>
              </a:rPr>
              <a:t>Clarify the standards of painted surface marks for operators marking underground facilities and adjust response times for requests for marking of a facility. </a:t>
            </a:r>
          </a:p>
          <a:p>
            <a:r>
              <a:rPr lang="en-US">
                <a:latin typeface="Times New Roman" panose="02020603050405020304" pitchFamily="18" charset="0"/>
                <a:cs typeface="Times New Roman" panose="02020603050405020304" pitchFamily="18" charset="0"/>
              </a:rPr>
              <a:t>Shorten the notice period for projects not involving subaqueous facilities, extend notice validity, limit the area for facility location requests, and clarify excavation practices near pipelines. </a:t>
            </a:r>
          </a:p>
          <a:p>
            <a:r>
              <a:rPr lang="en-US">
                <a:latin typeface="Times New Roman" panose="02020603050405020304" pitchFamily="18" charset="0"/>
                <a:cs typeface="Times New Roman" panose="02020603050405020304" pitchFamily="18" charset="0"/>
              </a:rPr>
              <a:t>Amend exemptions from requirements for notice before commencing an excavation. </a:t>
            </a:r>
          </a:p>
          <a:p>
            <a:r>
              <a:rPr lang="en-US">
                <a:latin typeface="Times New Roman" panose="02020603050405020304" pitchFamily="18" charset="0"/>
                <a:cs typeface="Times New Roman" panose="02020603050405020304" pitchFamily="18" charset="0"/>
              </a:rPr>
              <a:t>Clarify that the venue for all actions arising from actual and consequential damages occurring in this State is the county where the damages occurred. </a:t>
            </a:r>
          </a:p>
          <a:p>
            <a:r>
              <a:rPr lang="en-US">
                <a:latin typeface="Times New Roman" panose="02020603050405020304" pitchFamily="18" charset="0"/>
                <a:cs typeface="Times New Roman" panose="02020603050405020304" pitchFamily="18" charset="0"/>
              </a:rPr>
              <a:t>Create a rebuttable presumption that an excavator has exercised due care in certain circumstances. </a:t>
            </a:r>
          </a:p>
          <a:p>
            <a:r>
              <a:rPr lang="en-US">
                <a:latin typeface="Times New Roman" panose="02020603050405020304" pitchFamily="18" charset="0"/>
                <a:cs typeface="Times New Roman" panose="02020603050405020304" pitchFamily="18" charset="0"/>
              </a:rPr>
              <a:t>Make changes to the Underground Damage Prevention Review Board (Board) concerning vacancies and quorum and allow an informal conference process to request that the Board reverse or modify its determinations concerning violations of the Act. </a:t>
            </a:r>
          </a:p>
        </p:txBody>
      </p:sp>
      <p:sp>
        <p:nvSpPr>
          <p:cNvPr id="4" name="Slide Number Placeholder 3">
            <a:extLst>
              <a:ext uri="{FF2B5EF4-FFF2-40B4-BE49-F238E27FC236}">
                <a16:creationId xmlns:a16="http://schemas.microsoft.com/office/drawing/2014/main" id="{2CD4601E-33F5-5714-867D-A0B584DA7C11}"/>
              </a:ext>
            </a:extLst>
          </p:cNvPr>
          <p:cNvSpPr>
            <a:spLocks noGrp="1"/>
          </p:cNvSpPr>
          <p:nvPr>
            <p:ph type="sldNum" sz="quarter" idx="15"/>
          </p:nvPr>
        </p:nvSpPr>
        <p:spPr/>
        <p:txBody>
          <a:bodyPr/>
          <a:lstStyle/>
          <a:p>
            <a:fld id="{18D65601-5AE2-46FC-B138-694DDD2B510D}" type="slidenum">
              <a:rPr lang="en-US" smtClean="0"/>
              <a:pPr/>
              <a:t>2</a:t>
            </a:fld>
            <a:endParaRPr lang="en-US"/>
          </a:p>
        </p:txBody>
      </p:sp>
      <p:pic>
        <p:nvPicPr>
          <p:cNvPr id="5" name="Picture 4" descr="A person wearing rubber boots and standing on a shovel&#10;&#10;AI-generated content may be incorrect.">
            <a:extLst>
              <a:ext uri="{FF2B5EF4-FFF2-40B4-BE49-F238E27FC236}">
                <a16:creationId xmlns:a16="http://schemas.microsoft.com/office/drawing/2014/main" id="{583FB2DA-0F9A-1012-88C7-7E7377BD0280}"/>
              </a:ext>
            </a:extLst>
          </p:cNvPr>
          <p:cNvPicPr>
            <a:picLocks noChangeAspect="1"/>
          </p:cNvPicPr>
          <p:nvPr/>
        </p:nvPicPr>
        <p:blipFill>
          <a:blip r:embed="rId3"/>
          <a:srcRect l="5988" r="42649" b="-169"/>
          <a:stretch>
            <a:fillRect/>
          </a:stretch>
        </p:blipFill>
        <p:spPr>
          <a:xfrm>
            <a:off x="1143894" y="3059545"/>
            <a:ext cx="2521723" cy="3209662"/>
          </a:xfrm>
          <a:prstGeom prst="rect">
            <a:avLst/>
          </a:prstGeom>
        </p:spPr>
      </p:pic>
      <p:pic>
        <p:nvPicPr>
          <p:cNvPr id="7" name="Picture 2" descr="North Carolina State Seal, HD Png Download - kindpng">
            <a:extLst>
              <a:ext uri="{FF2B5EF4-FFF2-40B4-BE49-F238E27FC236}">
                <a16:creationId xmlns:a16="http://schemas.microsoft.com/office/drawing/2014/main" id="{72E4CAA8-1B20-125E-358F-1243104941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455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CB03-63C8-6ABD-24CA-21F3BBA698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4E6708-469E-5D3E-8508-BBABF22B59BA}"/>
              </a:ext>
            </a:extLst>
          </p:cNvPr>
          <p:cNvSpPr>
            <a:spLocks noGrp="1"/>
          </p:cNvSpPr>
          <p:nvPr>
            <p:ph type="title"/>
          </p:nvPr>
        </p:nvSpPr>
        <p:spPr>
          <a:xfrm>
            <a:off x="1468814" y="323776"/>
            <a:ext cx="9729763" cy="1427585"/>
          </a:xfrm>
        </p:spPr>
        <p:txBody>
          <a:bodyPr>
            <a:normAutofit/>
          </a:bodyPr>
          <a:lstStyle/>
          <a:p>
            <a:pPr algn="ctr"/>
            <a:r>
              <a:rPr lang="en-US" dirty="0"/>
              <a:t>Section 7 - (87-129) </a:t>
            </a:r>
            <a:br>
              <a:rPr lang="en-US" dirty="0"/>
            </a:br>
            <a:r>
              <a:rPr lang="en-US" sz="2700" dirty="0"/>
              <a:t>Underground Damage Prevention Review Board; enforcement; civil penalties</a:t>
            </a:r>
            <a:endParaRPr lang="en-ZA" sz="2700" dirty="0"/>
          </a:p>
        </p:txBody>
      </p:sp>
      <p:sp>
        <p:nvSpPr>
          <p:cNvPr id="4" name="Content Placeholder 3">
            <a:extLst>
              <a:ext uri="{FF2B5EF4-FFF2-40B4-BE49-F238E27FC236}">
                <a16:creationId xmlns:a16="http://schemas.microsoft.com/office/drawing/2014/main" id="{FD96C4B9-0582-DA96-BCCF-8FDD08AA1025}"/>
              </a:ext>
            </a:extLst>
          </p:cNvPr>
          <p:cNvSpPr>
            <a:spLocks noGrp="1"/>
          </p:cNvSpPr>
          <p:nvPr>
            <p:ph sz="quarter" idx="12"/>
          </p:nvPr>
        </p:nvSpPr>
        <p:spPr>
          <a:xfrm>
            <a:off x="1530183" y="1915794"/>
            <a:ext cx="5091546" cy="4340747"/>
          </a:xfrm>
        </p:spPr>
        <p:txBody>
          <a:bodyPr vert="horz" lIns="0" tIns="45720" rIns="91440" bIns="45720" rtlCol="0" anchor="t">
            <a:noAutofit/>
          </a:bodyPr>
          <a:lstStyle/>
          <a:p>
            <a:pPr marL="285750" indent="-285750">
              <a:buFont typeface="Arial" panose="020B0604020202020204" pitchFamily="34" charset="0"/>
              <a:buChar char="•"/>
            </a:pPr>
            <a:r>
              <a:rPr lang="en-US" sz="1700" b="1">
                <a:latin typeface="Times New Roman"/>
                <a:cs typeface="Times New Roman"/>
              </a:rPr>
              <a:t>§ 87-129 (b2) A person deemed to be in violation </a:t>
            </a:r>
            <a:r>
              <a:rPr lang="en-US" sz="1700" b="1" dirty="0">
                <a:latin typeface="Times New Roman"/>
                <a:cs typeface="Times New Roman"/>
              </a:rPr>
              <a:t>could request an </a:t>
            </a:r>
            <a:r>
              <a:rPr lang="en-US" sz="1700" b="1" u="sng" dirty="0">
                <a:latin typeface="Times New Roman"/>
                <a:cs typeface="Times New Roman"/>
              </a:rPr>
              <a:t>informal conference</a:t>
            </a:r>
            <a:r>
              <a:rPr lang="en-US" sz="1700" b="1" dirty="0">
                <a:latin typeface="Times New Roman"/>
                <a:cs typeface="Times New Roman"/>
              </a:rPr>
              <a:t> before the Board within 30 days of the determination. Such a person must attend the informal conference in person. The person may be represented by an attorney or other person and present evidence and make arguments in favor of the person's position. Following the informal conference, the Board may reverse, modify, or uphold its original findings. If the Board recommends a penalty, the Board shall notify the Utilities Commission, and the Commission must issue an order imposing the penalty within 30 days.  </a:t>
            </a:r>
            <a:endParaRPr lang="en-US" sz="17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B1B2FB22-F7A9-C34C-D8F2-ED8D0E09B1F0}"/>
              </a:ext>
            </a:extLst>
          </p:cNvPr>
          <p:cNvSpPr>
            <a:spLocks noGrp="1"/>
          </p:cNvSpPr>
          <p:nvPr>
            <p:ph type="sldNum" sz="quarter" idx="15"/>
          </p:nvPr>
        </p:nvSpPr>
        <p:spPr/>
        <p:txBody>
          <a:bodyPr/>
          <a:lstStyle/>
          <a:p>
            <a:fld id="{18D65601-5AE2-46FC-B138-694DDD2B510D}" type="slidenum">
              <a:rPr lang="en-US" smtClean="0"/>
              <a:pPr/>
              <a:t>20</a:t>
            </a:fld>
            <a:endParaRPr lang="en-US"/>
          </a:p>
        </p:txBody>
      </p:sp>
      <p:pic>
        <p:nvPicPr>
          <p:cNvPr id="6" name="Picture 2" descr="North Carolina State Seal, HD Png Download - kindpng">
            <a:extLst>
              <a:ext uri="{FF2B5EF4-FFF2-40B4-BE49-F238E27FC236}">
                <a16:creationId xmlns:a16="http://schemas.microsoft.com/office/drawing/2014/main" id="{890C8FD8-A65B-C1FD-D04D-3ACE7A0B840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120+ Top View Board Meeting Stock Illustrations, Royalty-Free Vector  Graphics &amp; Clip Art - iStock">
            <a:extLst>
              <a:ext uri="{FF2B5EF4-FFF2-40B4-BE49-F238E27FC236}">
                <a16:creationId xmlns:a16="http://schemas.microsoft.com/office/drawing/2014/main" id="{E813F4C1-B8B0-32DA-D959-B34CAA4798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981981" y="1458496"/>
            <a:ext cx="4711285" cy="4340747"/>
          </a:xfrm>
          <a:prstGeom prst="rect">
            <a:avLst/>
          </a:prstGeom>
        </p:spPr>
      </p:pic>
      <p:sp>
        <p:nvSpPr>
          <p:cNvPr id="8" name="TextBox 7">
            <a:extLst>
              <a:ext uri="{FF2B5EF4-FFF2-40B4-BE49-F238E27FC236}">
                <a16:creationId xmlns:a16="http://schemas.microsoft.com/office/drawing/2014/main" id="{AEC9FE02-D531-9AD6-90BD-81184F1950F5}"/>
              </a:ext>
            </a:extLst>
          </p:cNvPr>
          <p:cNvSpPr txBox="1"/>
          <p:nvPr/>
        </p:nvSpPr>
        <p:spPr>
          <a:xfrm>
            <a:off x="1425677" y="6403257"/>
            <a:ext cx="26792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t>Bold Print References Law addition</a:t>
            </a:r>
          </a:p>
        </p:txBody>
      </p:sp>
    </p:spTree>
    <p:extLst>
      <p:ext uri="{BB962C8B-B14F-4D97-AF65-F5344CB8AC3E}">
        <p14:creationId xmlns:p14="http://schemas.microsoft.com/office/powerpoint/2010/main" val="356900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A6F27-D165-93D9-C3BE-8675856D05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B91B3A-2D7B-A0F5-A689-82D1B99613EF}"/>
              </a:ext>
            </a:extLst>
          </p:cNvPr>
          <p:cNvSpPr>
            <a:spLocks noGrp="1"/>
          </p:cNvSpPr>
          <p:nvPr>
            <p:ph type="title"/>
          </p:nvPr>
        </p:nvSpPr>
        <p:spPr>
          <a:xfrm>
            <a:off x="1468814" y="323776"/>
            <a:ext cx="9729763" cy="1427585"/>
          </a:xfrm>
        </p:spPr>
        <p:txBody>
          <a:bodyPr>
            <a:normAutofit/>
          </a:bodyPr>
          <a:lstStyle/>
          <a:p>
            <a:pPr algn="ctr"/>
            <a:r>
              <a:rPr lang="en-US" dirty="0"/>
              <a:t>Section 7 - (87-129)</a:t>
            </a:r>
            <a:br>
              <a:rPr lang="en-US" dirty="0"/>
            </a:br>
            <a:r>
              <a:rPr lang="en-US" sz="2700" dirty="0"/>
              <a:t>Underground Damage </a:t>
            </a:r>
            <a:r>
              <a:rPr lang="en-US" sz="2400" dirty="0"/>
              <a:t>Prevention Review Board; enforcement; civil penalties</a:t>
            </a:r>
            <a:endParaRPr lang="en-ZA" sz="2400" dirty="0"/>
          </a:p>
        </p:txBody>
      </p:sp>
      <p:sp>
        <p:nvSpPr>
          <p:cNvPr id="4" name="Content Placeholder 3">
            <a:extLst>
              <a:ext uri="{FF2B5EF4-FFF2-40B4-BE49-F238E27FC236}">
                <a16:creationId xmlns:a16="http://schemas.microsoft.com/office/drawing/2014/main" id="{5A22C2AD-388D-278A-3189-914BFC258AA5}"/>
              </a:ext>
            </a:extLst>
          </p:cNvPr>
          <p:cNvSpPr>
            <a:spLocks noGrp="1"/>
          </p:cNvSpPr>
          <p:nvPr>
            <p:ph sz="quarter" idx="12"/>
          </p:nvPr>
        </p:nvSpPr>
        <p:spPr>
          <a:xfrm>
            <a:off x="7414913" y="2030148"/>
            <a:ext cx="4289657" cy="4239409"/>
          </a:xfrm>
        </p:spPr>
        <p:txBody>
          <a:bodyPr vert="horz" lIns="0" tIns="45720" rIns="91440" bIns="45720" rtlCol="0" anchor="t">
            <a:noAutofit/>
          </a:bodyPr>
          <a:lstStyle/>
          <a:p>
            <a:pPr marL="285750" indent="-285750">
              <a:buChar char="•"/>
            </a:pPr>
            <a:r>
              <a:rPr lang="en-US" sz="1700" b="1">
                <a:latin typeface="Times New Roman"/>
                <a:cs typeface="Times New Roman"/>
              </a:rPr>
              <a:t>§ 87-129 (d1) The Utilities Commission shall </a:t>
            </a:r>
            <a:r>
              <a:rPr lang="en-US" sz="1700" b="1" dirty="0">
                <a:latin typeface="Times New Roman"/>
                <a:cs typeface="Times New Roman"/>
              </a:rPr>
              <a:t>annually report to the Board compliance of persons on whom fines or penalties have been imposed. </a:t>
            </a:r>
          </a:p>
          <a:p>
            <a:pPr marL="285750" indent="-285750">
              <a:buFont typeface="Arial" panose="020B0604020202020204" pitchFamily="34" charset="0"/>
              <a:buChar char="•"/>
            </a:pPr>
            <a:r>
              <a:rPr lang="en-US" sz="1700" b="1">
                <a:latin typeface="Times New Roman"/>
                <a:cs typeface="Times New Roman"/>
              </a:rPr>
              <a:t>§ 87-129 (d2) If the penalty is not paid to </a:t>
            </a:r>
            <a:r>
              <a:rPr lang="en-US" sz="1700" b="1" dirty="0">
                <a:latin typeface="Times New Roman"/>
                <a:cs typeface="Times New Roman"/>
              </a:rPr>
              <a:t>the Utilities Commission within 90 days of issuance, the Attorney General, at the request of the Utilities Commission, shall bring an action in the name of the State of NC in the Superior Court for Wake County to recover the penalty. </a:t>
            </a:r>
          </a:p>
        </p:txBody>
      </p:sp>
      <p:sp>
        <p:nvSpPr>
          <p:cNvPr id="5" name="Slide Number Placeholder 4">
            <a:extLst>
              <a:ext uri="{FF2B5EF4-FFF2-40B4-BE49-F238E27FC236}">
                <a16:creationId xmlns:a16="http://schemas.microsoft.com/office/drawing/2014/main" id="{0A6DEB3A-9251-E64F-57A3-571ACD36E037}"/>
              </a:ext>
            </a:extLst>
          </p:cNvPr>
          <p:cNvSpPr>
            <a:spLocks noGrp="1"/>
          </p:cNvSpPr>
          <p:nvPr>
            <p:ph type="sldNum" sz="quarter" idx="15"/>
          </p:nvPr>
        </p:nvSpPr>
        <p:spPr/>
        <p:txBody>
          <a:bodyPr/>
          <a:lstStyle/>
          <a:p>
            <a:fld id="{18D65601-5AE2-46FC-B138-694DDD2B510D}" type="slidenum">
              <a:rPr lang="en-US" smtClean="0"/>
              <a:pPr/>
              <a:t>21</a:t>
            </a:fld>
            <a:endParaRPr lang="en-US"/>
          </a:p>
        </p:txBody>
      </p:sp>
      <p:pic>
        <p:nvPicPr>
          <p:cNvPr id="6" name="Picture 2" descr="North Carolina State Seal, HD Png Download - kindpng">
            <a:extLst>
              <a:ext uri="{FF2B5EF4-FFF2-40B4-BE49-F238E27FC236}">
                <a16:creationId xmlns:a16="http://schemas.microsoft.com/office/drawing/2014/main" id="{154B4306-A6BF-3F47-60A7-206E6F29D9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The N.C. Utilities Commission is almost fully filled… | Canary Media">
            <a:extLst>
              <a:ext uri="{FF2B5EF4-FFF2-40B4-BE49-F238E27FC236}">
                <a16:creationId xmlns:a16="http://schemas.microsoft.com/office/drawing/2014/main" id="{8A0133F4-19D5-CCA0-4F7C-7812E81C34CF}"/>
              </a:ext>
            </a:extLst>
          </p:cNvPr>
          <p:cNvPicPr>
            <a:picLocks noChangeAspect="1"/>
          </p:cNvPicPr>
          <p:nvPr/>
        </p:nvPicPr>
        <p:blipFill>
          <a:blip r:embed="rId5"/>
          <a:stretch>
            <a:fillRect/>
          </a:stretch>
        </p:blipFill>
        <p:spPr>
          <a:xfrm>
            <a:off x="149785" y="1751361"/>
            <a:ext cx="6977920" cy="4039068"/>
          </a:xfrm>
          <a:prstGeom prst="rect">
            <a:avLst/>
          </a:prstGeom>
        </p:spPr>
      </p:pic>
      <p:sp>
        <p:nvSpPr>
          <p:cNvPr id="8" name="TextBox 7">
            <a:extLst>
              <a:ext uri="{FF2B5EF4-FFF2-40B4-BE49-F238E27FC236}">
                <a16:creationId xmlns:a16="http://schemas.microsoft.com/office/drawing/2014/main" id="{10D804DB-93A6-F46B-9162-0D514B90276B}"/>
              </a:ext>
            </a:extLst>
          </p:cNvPr>
          <p:cNvSpPr txBox="1"/>
          <p:nvPr/>
        </p:nvSpPr>
        <p:spPr>
          <a:xfrm>
            <a:off x="1425677" y="6403257"/>
            <a:ext cx="26792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t>Bold Print References Law addition</a:t>
            </a:r>
          </a:p>
        </p:txBody>
      </p:sp>
    </p:spTree>
    <p:extLst>
      <p:ext uri="{BB962C8B-B14F-4D97-AF65-F5344CB8AC3E}">
        <p14:creationId xmlns:p14="http://schemas.microsoft.com/office/powerpoint/2010/main" val="1967029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D5FE29-9A07-3FB2-E983-AA6D442D43F2}"/>
              </a:ext>
            </a:extLst>
          </p:cNvPr>
          <p:cNvPicPr>
            <a:picLocks noChangeAspect="1"/>
          </p:cNvPicPr>
          <p:nvPr/>
        </p:nvPicPr>
        <p:blipFill>
          <a:blip r:embed="rId3"/>
          <a:stretch>
            <a:fillRect/>
          </a:stretch>
        </p:blipFill>
        <p:spPr>
          <a:xfrm>
            <a:off x="1657061" y="0"/>
            <a:ext cx="8877877" cy="6858000"/>
          </a:xfrm>
          <a:prstGeom prst="rect">
            <a:avLst/>
          </a:prstGeom>
        </p:spPr>
      </p:pic>
    </p:spTree>
    <p:extLst>
      <p:ext uri="{BB962C8B-B14F-4D97-AF65-F5344CB8AC3E}">
        <p14:creationId xmlns:p14="http://schemas.microsoft.com/office/powerpoint/2010/main" val="1165500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6C600-7E3F-4693-6117-DE7275F6DB2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1CFA566-EB78-6B8B-7E88-5B8B1A906FA6}"/>
              </a:ext>
            </a:extLst>
          </p:cNvPr>
          <p:cNvPicPr>
            <a:picLocks noChangeAspect="1"/>
          </p:cNvPicPr>
          <p:nvPr/>
        </p:nvPicPr>
        <p:blipFill>
          <a:blip r:embed="rId2"/>
          <a:stretch>
            <a:fillRect/>
          </a:stretch>
        </p:blipFill>
        <p:spPr>
          <a:xfrm>
            <a:off x="1603244" y="0"/>
            <a:ext cx="8985511" cy="6858000"/>
          </a:xfrm>
          <a:prstGeom prst="rect">
            <a:avLst/>
          </a:prstGeom>
        </p:spPr>
      </p:pic>
    </p:spTree>
    <p:extLst>
      <p:ext uri="{BB962C8B-B14F-4D97-AF65-F5344CB8AC3E}">
        <p14:creationId xmlns:p14="http://schemas.microsoft.com/office/powerpoint/2010/main" val="330618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ECFE66-A9E7-A365-967B-2FD670CB3923}"/>
              </a:ext>
            </a:extLst>
          </p:cNvPr>
          <p:cNvSpPr>
            <a:spLocks noGrp="1"/>
          </p:cNvSpPr>
          <p:nvPr>
            <p:ph sz="quarter" idx="10"/>
          </p:nvPr>
        </p:nvSpPr>
        <p:spPr>
          <a:xfrm>
            <a:off x="1625600" y="634021"/>
            <a:ext cx="6841067" cy="2402691"/>
          </a:xfrm>
        </p:spPr>
        <p:txBody>
          <a:bodyPr>
            <a:normAutofit/>
          </a:bodyPr>
          <a:lstStyle/>
          <a:p>
            <a:r>
              <a:rPr lang="en-US" sz="3200" b="1" dirty="0"/>
              <a:t>EFFECTIVE DATE: </a:t>
            </a:r>
            <a:r>
              <a:rPr lang="en-US" sz="3200" dirty="0"/>
              <a:t>This act becomes effective October 1, 2025. </a:t>
            </a:r>
          </a:p>
        </p:txBody>
      </p:sp>
      <p:pic>
        <p:nvPicPr>
          <p:cNvPr id="7" name="Graphic 6" descr="Monthly calendar with solid fill">
            <a:extLst>
              <a:ext uri="{FF2B5EF4-FFF2-40B4-BE49-F238E27FC236}">
                <a16:creationId xmlns:a16="http://schemas.microsoft.com/office/drawing/2014/main" id="{D9B2A306-F31A-F1DA-C49E-0989C0C7C4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66667" y="3262490"/>
            <a:ext cx="3245556" cy="3245556"/>
          </a:xfrm>
          <a:prstGeom prst="rect">
            <a:avLst/>
          </a:prstGeom>
        </p:spPr>
      </p:pic>
      <p:pic>
        <p:nvPicPr>
          <p:cNvPr id="8" name="Picture 2" descr="North Carolina State Seal, HD Png Download - kindpng">
            <a:extLst>
              <a:ext uri="{FF2B5EF4-FFF2-40B4-BE49-F238E27FC236}">
                <a16:creationId xmlns:a16="http://schemas.microsoft.com/office/drawing/2014/main" id="{65999978-6356-F74B-FFBE-48582C5C2E6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343287" y="3465690"/>
            <a:ext cx="3171048" cy="28391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302929A-0F9C-8778-A214-092EA19FDFE4}"/>
              </a:ext>
            </a:extLst>
          </p:cNvPr>
          <p:cNvPicPr>
            <a:picLocks noChangeAspect="1"/>
          </p:cNvPicPr>
          <p:nvPr/>
        </p:nvPicPr>
        <p:blipFill>
          <a:blip r:embed="rId7"/>
          <a:stretch>
            <a:fillRect/>
          </a:stretch>
        </p:blipFill>
        <p:spPr>
          <a:xfrm>
            <a:off x="6284004" y="3713550"/>
            <a:ext cx="2343436" cy="2343436"/>
          </a:xfrm>
          <a:prstGeom prst="rect">
            <a:avLst/>
          </a:prstGeom>
        </p:spPr>
      </p:pic>
    </p:spTree>
    <p:extLst>
      <p:ext uri="{BB962C8B-B14F-4D97-AF65-F5344CB8AC3E}">
        <p14:creationId xmlns:p14="http://schemas.microsoft.com/office/powerpoint/2010/main" val="704370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BC60-AA38-5DEF-3160-0CAA68F3D28C}"/>
              </a:ext>
            </a:extLst>
          </p:cNvPr>
          <p:cNvSpPr>
            <a:spLocks noGrp="1"/>
          </p:cNvSpPr>
          <p:nvPr>
            <p:ph type="title"/>
          </p:nvPr>
        </p:nvSpPr>
        <p:spPr>
          <a:xfrm>
            <a:off x="1468814" y="503852"/>
            <a:ext cx="9808773" cy="1427585"/>
          </a:xfrm>
        </p:spPr>
        <p:txBody>
          <a:bodyPr anchor="ctr">
            <a:normAutofit/>
          </a:bodyPr>
          <a:lstStyle/>
          <a:p>
            <a:r>
              <a:rPr lang="en-US"/>
              <a:t>Section 1 – (87-117) Definitions</a:t>
            </a:r>
            <a:endParaRPr lang="en-ZA"/>
          </a:p>
        </p:txBody>
      </p:sp>
      <p:sp>
        <p:nvSpPr>
          <p:cNvPr id="3" name="Content Placeholder 2">
            <a:extLst>
              <a:ext uri="{FF2B5EF4-FFF2-40B4-BE49-F238E27FC236}">
                <a16:creationId xmlns:a16="http://schemas.microsoft.com/office/drawing/2014/main" id="{1EBEE570-1B5E-FFD1-485D-D77E4E6FE7C0}"/>
              </a:ext>
            </a:extLst>
          </p:cNvPr>
          <p:cNvSpPr>
            <a:spLocks noGrp="1"/>
          </p:cNvSpPr>
          <p:nvPr>
            <p:ph sz="quarter" idx="12"/>
          </p:nvPr>
        </p:nvSpPr>
        <p:spPr>
          <a:xfrm>
            <a:off x="1468814" y="2057400"/>
            <a:ext cx="3362829" cy="4119463"/>
          </a:xfrm>
        </p:spPr>
        <p:txBody>
          <a:bodyPr vert="horz" lIns="0" tIns="45720" rIns="91440" bIns="45720" rtlCol="0" anchor="t">
            <a:normAutofit fontScale="70000" lnSpcReduction="20000"/>
          </a:bodyPr>
          <a:lstStyle/>
          <a:p>
            <a:pPr marL="342900" indent="-342900">
              <a:buFont typeface="Arial" panose="020B0604020202020204" pitchFamily="34" charset="0"/>
              <a:buChar char="•"/>
            </a:pPr>
            <a:r>
              <a:rPr lang="en-US" sz="2400" dirty="0">
                <a:latin typeface="Times New Roman"/>
                <a:cs typeface="Times New Roman"/>
              </a:rPr>
              <a:t>§ 87-117 (15)</a:t>
            </a:r>
            <a:r>
              <a:rPr lang="en-US" sz="2400" b="1" dirty="0">
                <a:latin typeface="Times New Roman"/>
                <a:cs typeface="Times New Roman"/>
              </a:rPr>
              <a:t> –</a:t>
            </a:r>
            <a:r>
              <a:rPr lang="en-US" sz="2400" dirty="0">
                <a:latin typeface="Times New Roman"/>
                <a:cs typeface="Times New Roman"/>
              </a:rPr>
              <a:t> Nonmechanized equipment – Hand tools and </a:t>
            </a:r>
            <a:r>
              <a:rPr lang="en-US" sz="2400" b="1" dirty="0">
                <a:latin typeface="Times New Roman"/>
                <a:cs typeface="Times New Roman"/>
              </a:rPr>
              <a:t>soft dig technologies.</a:t>
            </a:r>
          </a:p>
          <a:p>
            <a:pPr marL="342900" indent="-342900">
              <a:buFont typeface="Arial" panose="020B0604020202020204" pitchFamily="34" charset="0"/>
              <a:buChar char="•"/>
            </a:pPr>
            <a:r>
              <a:rPr lang="en-US" sz="2400" b="1">
                <a:latin typeface="Times New Roman"/>
                <a:cs typeface="Times New Roman"/>
              </a:rPr>
              <a:t>§ 87-117 (20a) - "Soft dig technologies"- An excavation </a:t>
            </a:r>
            <a:r>
              <a:rPr lang="en-US" sz="2400" b="1" dirty="0">
                <a:latin typeface="Times New Roman"/>
                <a:cs typeface="Times New Roman"/>
              </a:rPr>
              <a:t>method that uses air or water pressure to break up soil and remove it with vacuum extraction. </a:t>
            </a:r>
          </a:p>
          <a:p>
            <a:pPr marL="342900" indent="-342900">
              <a:buFont typeface="Arial" panose="020B0604020202020204" pitchFamily="34" charset="0"/>
              <a:buChar char="•"/>
            </a:pPr>
            <a:r>
              <a:rPr lang="en-US" sz="2400" dirty="0">
                <a:latin typeface="Times New Roman"/>
                <a:cs typeface="Times New Roman"/>
              </a:rPr>
              <a:t>§ 87-117 (22) </a:t>
            </a:r>
            <a:r>
              <a:rPr lang="en-US" sz="2400" b="1" dirty="0">
                <a:latin typeface="Times New Roman"/>
                <a:cs typeface="Times New Roman"/>
              </a:rPr>
              <a:t>– </a:t>
            </a:r>
            <a:r>
              <a:rPr lang="en-US" sz="2400" dirty="0">
                <a:latin typeface="Times New Roman"/>
                <a:cs typeface="Times New Roman"/>
              </a:rPr>
              <a:t>Tolerance zone – If the diameter of the facility is known, the </a:t>
            </a:r>
            <a:r>
              <a:rPr lang="en-US" sz="2400" b="1" dirty="0">
                <a:latin typeface="Times New Roman"/>
                <a:cs typeface="Times New Roman"/>
              </a:rPr>
              <a:t>horizontal</a:t>
            </a:r>
            <a:r>
              <a:rPr lang="en-US" sz="2400" dirty="0">
                <a:latin typeface="Times New Roman"/>
                <a:cs typeface="Times New Roman"/>
              </a:rPr>
              <a:t> distance of one-half of the known diameter plus 24 inches on either side of the designated center line. </a:t>
            </a:r>
          </a:p>
        </p:txBody>
      </p:sp>
      <p:pic>
        <p:nvPicPr>
          <p:cNvPr id="6" name="Picture 5" descr="A person in orange work clothes holding a pole&#10;&#10;AI-generated content may be incorrect.">
            <a:extLst>
              <a:ext uri="{FF2B5EF4-FFF2-40B4-BE49-F238E27FC236}">
                <a16:creationId xmlns:a16="http://schemas.microsoft.com/office/drawing/2014/main" id="{C448D9CE-66B9-E8B9-834E-277F76EEBB33}"/>
              </a:ext>
            </a:extLst>
          </p:cNvPr>
          <p:cNvPicPr>
            <a:picLocks noChangeAspect="1"/>
          </p:cNvPicPr>
          <p:nvPr/>
        </p:nvPicPr>
        <p:blipFill>
          <a:blip r:embed="rId3"/>
          <a:srcRect r="1389" b="2"/>
          <a:stretch>
            <a:fillRect/>
          </a:stretch>
        </p:blipFill>
        <p:spPr>
          <a:xfrm>
            <a:off x="5191727" y="2057401"/>
            <a:ext cx="6085857" cy="4119463"/>
          </a:xfrm>
          <a:prstGeom prst="rect">
            <a:avLst/>
          </a:prstGeom>
          <a:noFill/>
        </p:spPr>
      </p:pic>
      <p:sp>
        <p:nvSpPr>
          <p:cNvPr id="4" name="Slide Number Placeholder 3">
            <a:extLst>
              <a:ext uri="{FF2B5EF4-FFF2-40B4-BE49-F238E27FC236}">
                <a16:creationId xmlns:a16="http://schemas.microsoft.com/office/drawing/2014/main" id="{527C964F-E2D5-D8E7-C513-C47A7E409DF3}"/>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3</a:t>
            </a:fld>
            <a:endParaRPr lang="en-US"/>
          </a:p>
        </p:txBody>
      </p:sp>
      <p:pic>
        <p:nvPicPr>
          <p:cNvPr id="7" name="Picture 2" descr="North Carolina State Seal, HD Png Download - kindpng">
            <a:extLst>
              <a:ext uri="{FF2B5EF4-FFF2-40B4-BE49-F238E27FC236}">
                <a16:creationId xmlns:a16="http://schemas.microsoft.com/office/drawing/2014/main" id="{90F0E5E3-CB67-961F-0BDE-87CC844596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F814B78-ABA4-FF88-4798-72228C1E1FD7}"/>
              </a:ext>
            </a:extLst>
          </p:cNvPr>
          <p:cNvSpPr txBox="1"/>
          <p:nvPr/>
        </p:nvSpPr>
        <p:spPr>
          <a:xfrm>
            <a:off x="1425677" y="6403257"/>
            <a:ext cx="26792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t>Bold Print References Law addition</a:t>
            </a:r>
          </a:p>
        </p:txBody>
      </p:sp>
    </p:spTree>
    <p:extLst>
      <p:ext uri="{BB962C8B-B14F-4D97-AF65-F5344CB8AC3E}">
        <p14:creationId xmlns:p14="http://schemas.microsoft.com/office/powerpoint/2010/main" val="2906152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6F71E8-8D71-9405-3A01-01C3B8F86877}"/>
              </a:ext>
            </a:extLst>
          </p:cNvPr>
          <p:cNvSpPr>
            <a:spLocks noGrp="1"/>
          </p:cNvSpPr>
          <p:nvPr>
            <p:ph type="title"/>
          </p:nvPr>
        </p:nvSpPr>
        <p:spPr>
          <a:xfrm>
            <a:off x="1468814" y="503852"/>
            <a:ext cx="5015815" cy="1434676"/>
          </a:xfrm>
        </p:spPr>
        <p:txBody>
          <a:bodyPr>
            <a:normAutofit fontScale="90000"/>
          </a:bodyPr>
          <a:lstStyle/>
          <a:p>
            <a:pPr algn="ctr"/>
            <a:r>
              <a:rPr lang="en-US" dirty="0"/>
              <a:t>Section 2 – (87-121) Facility operator responsibilities</a:t>
            </a:r>
            <a:endParaRPr lang="en-ZA" dirty="0"/>
          </a:p>
        </p:txBody>
      </p:sp>
      <p:sp>
        <p:nvSpPr>
          <p:cNvPr id="4" name="Content Placeholder 3">
            <a:extLst>
              <a:ext uri="{FF2B5EF4-FFF2-40B4-BE49-F238E27FC236}">
                <a16:creationId xmlns:a16="http://schemas.microsoft.com/office/drawing/2014/main" id="{392C90C5-5198-C255-02F9-1608AA49E088}"/>
              </a:ext>
            </a:extLst>
          </p:cNvPr>
          <p:cNvSpPr>
            <a:spLocks noGrp="1"/>
          </p:cNvSpPr>
          <p:nvPr>
            <p:ph sz="quarter" idx="12"/>
          </p:nvPr>
        </p:nvSpPr>
        <p:spPr>
          <a:xfrm>
            <a:off x="1468814" y="2109038"/>
            <a:ext cx="4627186" cy="4119463"/>
          </a:xfrm>
        </p:spPr>
        <p:txBody>
          <a:bodyPr vert="horz" lIns="0" tIns="45720" rIns="91440" bIns="45720" rtlCol="0" anchor="t">
            <a:normAutofit fontScale="92500" lnSpcReduction="10000"/>
          </a:bodyPr>
          <a:lstStyle/>
          <a:p>
            <a:pPr marL="342900" indent="-342900">
              <a:buFont typeface="Arial" panose="020B0604020202020204" pitchFamily="34" charset="0"/>
              <a:buChar char="•"/>
            </a:pPr>
            <a:r>
              <a:rPr lang="en-US" dirty="0">
                <a:latin typeface="Times New Roman"/>
                <a:cs typeface="Times New Roman"/>
              </a:rPr>
              <a:t>§ 87-121 (a)(1) The operator shall, when marking as provided under this subdivision, use the APWA Uniform Color Code.</a:t>
            </a:r>
            <a:r>
              <a:rPr lang="en-US" b="1" dirty="0">
                <a:latin typeface="Times New Roman"/>
                <a:cs typeface="Times New Roman"/>
              </a:rPr>
              <a:t> Where practical, painted surface marks should be of adequate length to distinguish from dots</a:t>
            </a:r>
            <a:r>
              <a:rPr lang="en-US" dirty="0">
                <a:latin typeface="Times New Roman"/>
                <a:cs typeface="Times New Roman"/>
              </a:rPr>
              <a:t>.</a:t>
            </a:r>
            <a:endParaRPr lang="en-US">
              <a:latin typeface="Times New Roman"/>
              <a:cs typeface="Times New Roman"/>
            </a:endParaRPr>
          </a:p>
          <a:p>
            <a:pPr marL="342900" indent="-342900">
              <a:buFont typeface="Arial" panose="020B0604020202020204" pitchFamily="34" charset="0"/>
              <a:buChar char="•"/>
            </a:pPr>
            <a:r>
              <a:rPr lang="en-US" dirty="0">
                <a:latin typeface="Times New Roman"/>
                <a:cs typeface="Times New Roman"/>
              </a:rPr>
              <a:t>§ 87-121 (b) Unless otherwise provided in a written agreement between the operator and the excavator, </a:t>
            </a:r>
            <a:r>
              <a:rPr lang="en-US" b="1" dirty="0">
                <a:latin typeface="Times New Roman"/>
                <a:cs typeface="Times New Roman"/>
              </a:rPr>
              <a:t>including an electronically transmitted written agreement, </a:t>
            </a:r>
            <a:r>
              <a:rPr lang="en-US" dirty="0">
                <a:latin typeface="Times New Roman"/>
                <a:cs typeface="Times New Roman"/>
              </a:rPr>
              <a:t>the operator shall provide to the excavator the information required by subsection (a) of this </a:t>
            </a:r>
            <a:r>
              <a:rPr lang="en-US">
                <a:latin typeface="Times New Roman"/>
                <a:cs typeface="Times New Roman"/>
              </a:rPr>
              <a:t>section</a:t>
            </a:r>
            <a:r>
              <a:rPr lang="en-US" dirty="0">
                <a:latin typeface="Times New Roman"/>
                <a:cs typeface="Times New Roman"/>
              </a:rPr>
              <a:t> within the times provided below:</a:t>
            </a:r>
            <a:endParaRPr lang="en-US" b="1" dirty="0">
              <a:latin typeface="Times New Roman"/>
              <a:cs typeface="Times New Roman"/>
            </a:endParaRPr>
          </a:p>
        </p:txBody>
      </p:sp>
      <p:sp>
        <p:nvSpPr>
          <p:cNvPr id="5" name="Slide Number Placeholder 4">
            <a:extLst>
              <a:ext uri="{FF2B5EF4-FFF2-40B4-BE49-F238E27FC236}">
                <a16:creationId xmlns:a16="http://schemas.microsoft.com/office/drawing/2014/main" id="{A34518A5-1C9D-79F3-349C-3E7AAFD98951}"/>
              </a:ext>
            </a:extLst>
          </p:cNvPr>
          <p:cNvSpPr>
            <a:spLocks noGrp="1"/>
          </p:cNvSpPr>
          <p:nvPr>
            <p:ph type="sldNum" sz="quarter" idx="15"/>
          </p:nvPr>
        </p:nvSpPr>
        <p:spPr/>
        <p:txBody>
          <a:bodyPr/>
          <a:lstStyle/>
          <a:p>
            <a:fld id="{18D65601-5AE2-46FC-B138-694DDD2B510D}" type="slidenum">
              <a:rPr lang="en-US" smtClean="0"/>
              <a:pPr/>
              <a:t>4</a:t>
            </a:fld>
            <a:endParaRPr lang="en-US"/>
          </a:p>
        </p:txBody>
      </p:sp>
      <p:pic>
        <p:nvPicPr>
          <p:cNvPr id="7" name="Picture 2" descr="North Carolina State Seal, HD Png Download - kindpng">
            <a:extLst>
              <a:ext uri="{FF2B5EF4-FFF2-40B4-BE49-F238E27FC236}">
                <a16:creationId xmlns:a16="http://schemas.microsoft.com/office/drawing/2014/main" id="{2273CF38-8901-0EB5-738B-676C1254BDF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Verifier G3+ Utility Locator - Vermeer Australia">
            <a:extLst>
              <a:ext uri="{FF2B5EF4-FFF2-40B4-BE49-F238E27FC236}">
                <a16:creationId xmlns:a16="http://schemas.microsoft.com/office/drawing/2014/main" id="{CA64138A-3D87-7653-C12A-43FC22DA04CF}"/>
              </a:ext>
            </a:extLst>
          </p:cNvPr>
          <p:cNvPicPr>
            <a:picLocks noChangeAspect="1"/>
          </p:cNvPicPr>
          <p:nvPr/>
        </p:nvPicPr>
        <p:blipFill>
          <a:blip r:embed="rId5"/>
          <a:stretch>
            <a:fillRect/>
          </a:stretch>
        </p:blipFill>
        <p:spPr>
          <a:xfrm>
            <a:off x="6340764" y="1076037"/>
            <a:ext cx="5848926" cy="5779654"/>
          </a:xfrm>
          <a:prstGeom prst="rect">
            <a:avLst/>
          </a:prstGeom>
        </p:spPr>
      </p:pic>
      <p:sp>
        <p:nvSpPr>
          <p:cNvPr id="6" name="TextBox 5">
            <a:extLst>
              <a:ext uri="{FF2B5EF4-FFF2-40B4-BE49-F238E27FC236}">
                <a16:creationId xmlns:a16="http://schemas.microsoft.com/office/drawing/2014/main" id="{7280CDA2-9CF0-815B-BFCD-EB9DF7185707}"/>
              </a:ext>
            </a:extLst>
          </p:cNvPr>
          <p:cNvSpPr txBox="1"/>
          <p:nvPr/>
        </p:nvSpPr>
        <p:spPr>
          <a:xfrm>
            <a:off x="1425677" y="6403257"/>
            <a:ext cx="26792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t>Bold Print References Law addition</a:t>
            </a:r>
          </a:p>
        </p:txBody>
      </p:sp>
    </p:spTree>
    <p:extLst>
      <p:ext uri="{BB962C8B-B14F-4D97-AF65-F5344CB8AC3E}">
        <p14:creationId xmlns:p14="http://schemas.microsoft.com/office/powerpoint/2010/main" val="554382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1262B-ADFA-A016-860A-74BBFB7D55C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F993093-A75B-9BAF-ADEA-68FAA95B8C63}"/>
              </a:ext>
            </a:extLst>
          </p:cNvPr>
          <p:cNvSpPr>
            <a:spLocks noGrp="1"/>
          </p:cNvSpPr>
          <p:nvPr>
            <p:ph type="title"/>
          </p:nvPr>
        </p:nvSpPr>
        <p:spPr>
          <a:xfrm>
            <a:off x="1468814" y="503852"/>
            <a:ext cx="5015815" cy="1434676"/>
          </a:xfrm>
        </p:spPr>
        <p:txBody>
          <a:bodyPr>
            <a:normAutofit fontScale="90000"/>
          </a:bodyPr>
          <a:lstStyle/>
          <a:p>
            <a:pPr algn="ctr"/>
            <a:r>
              <a:rPr lang="en-US"/>
              <a:t>Section 2 – (87-121) Facility operator responsibilities</a:t>
            </a:r>
            <a:endParaRPr lang="en-ZA"/>
          </a:p>
        </p:txBody>
      </p:sp>
      <p:sp>
        <p:nvSpPr>
          <p:cNvPr id="2" name="Content Placeholder 1">
            <a:extLst>
              <a:ext uri="{FF2B5EF4-FFF2-40B4-BE49-F238E27FC236}">
                <a16:creationId xmlns:a16="http://schemas.microsoft.com/office/drawing/2014/main" id="{451B3DFC-8774-42D4-5B50-E12BE6F7EF21}"/>
              </a:ext>
            </a:extLst>
          </p:cNvPr>
          <p:cNvSpPr>
            <a:spLocks noGrp="1"/>
          </p:cNvSpPr>
          <p:nvPr>
            <p:ph sz="quarter" idx="11"/>
          </p:nvPr>
        </p:nvSpPr>
        <p:spPr>
          <a:xfrm>
            <a:off x="6566585" y="1007093"/>
            <a:ext cx="5015815" cy="5262464"/>
          </a:xfrm>
        </p:spPr>
        <p:txBody>
          <a:bodyPr vert="horz" lIns="0" tIns="45720" rIns="91440" bIns="45720" rtlCol="0" anchor="t">
            <a:normAutofit/>
          </a:bodyPr>
          <a:lstStyle/>
          <a:p>
            <a:pPr marL="342900" indent="-342900">
              <a:buFont typeface="Arial" panose="020B0604020202020204" pitchFamily="34" charset="0"/>
              <a:buChar char="•"/>
            </a:pPr>
            <a:r>
              <a:rPr lang="en-US" sz="1800">
                <a:latin typeface="Times New Roman"/>
                <a:cs typeface="Times New Roman"/>
              </a:rPr>
              <a:t>§ 87-121 (b)(1) For a facility,</a:t>
            </a:r>
            <a:r>
              <a:rPr lang="en-US" sz="1800" dirty="0">
                <a:latin typeface="Times New Roman"/>
                <a:cs typeface="Times New Roman"/>
              </a:rPr>
              <a:t> within three full working days </a:t>
            </a:r>
            <a:r>
              <a:rPr lang="en-US" sz="1800" b="1" dirty="0">
                <a:latin typeface="Times New Roman"/>
                <a:cs typeface="Times New Roman"/>
              </a:rPr>
              <a:t>prior to the work start date provided by </a:t>
            </a:r>
            <a:r>
              <a:rPr lang="en-US" sz="1800" b="1">
                <a:latin typeface="Times New Roman"/>
                <a:cs typeface="Times New Roman"/>
              </a:rPr>
              <a:t>the excavator. </a:t>
            </a:r>
            <a:endParaRPr lang="en-US">
              <a:latin typeface="Univers Light"/>
              <a:cs typeface="Times New Roman"/>
            </a:endParaRPr>
          </a:p>
          <a:p>
            <a:pPr marL="342900" indent="-342900">
              <a:buFont typeface="Arial" panose="020B0604020202020204" pitchFamily="34" charset="0"/>
              <a:buChar char="•"/>
            </a:pPr>
            <a:r>
              <a:rPr lang="en-US" sz="1800" b="1">
                <a:latin typeface="Times New Roman"/>
                <a:cs typeface="Times New Roman"/>
              </a:rPr>
              <a:t>§ 87-121 (b)(4) For an emergency request, an </a:t>
            </a:r>
            <a:r>
              <a:rPr lang="en-US" sz="1800" b="1" dirty="0">
                <a:latin typeface="Times New Roman"/>
                <a:cs typeface="Times New Roman"/>
              </a:rPr>
              <a:t>initial contact with the excavator shall be made within 3 hours. </a:t>
            </a:r>
            <a:endParaRPr lang="en-US"/>
          </a:p>
          <a:p>
            <a:pPr marL="342900" indent="-342900">
              <a:buFont typeface="Arial" panose="020B0604020202020204" pitchFamily="34" charset="0"/>
              <a:buChar char="•"/>
            </a:pPr>
            <a:r>
              <a:rPr lang="en-US" sz="1800" b="1">
                <a:latin typeface="Times New Roman"/>
                <a:cs typeface="Times New Roman"/>
              </a:rPr>
              <a:t>§ 87-121 (b) (5) For a request of an unmarked facility required by GS 87-122 (c)(6)</a:t>
            </a:r>
            <a:r>
              <a:rPr lang="en-US" sz="1800">
                <a:latin typeface="Times New Roman"/>
                <a:cs typeface="Times New Roman"/>
              </a:rPr>
              <a:t> </a:t>
            </a:r>
            <a:r>
              <a:rPr lang="en-US" sz="1800" b="1">
                <a:latin typeface="Times New Roman"/>
                <a:cs typeface="Times New Roman"/>
              </a:rPr>
              <a:t>the operator shall arrange </a:t>
            </a:r>
            <a:r>
              <a:rPr lang="en-US" sz="1800" b="1" dirty="0">
                <a:latin typeface="Times New Roman"/>
                <a:cs typeface="Times New Roman"/>
              </a:rPr>
              <a:t>for the facility to be marked within three hours from the time the additional notice is received by the Notification Center.</a:t>
            </a:r>
          </a:p>
        </p:txBody>
      </p:sp>
      <p:sp>
        <p:nvSpPr>
          <p:cNvPr id="5" name="Slide Number Placeholder 4">
            <a:extLst>
              <a:ext uri="{FF2B5EF4-FFF2-40B4-BE49-F238E27FC236}">
                <a16:creationId xmlns:a16="http://schemas.microsoft.com/office/drawing/2014/main" id="{87BD8FB7-3139-0738-1418-9D4B4F40F6BB}"/>
              </a:ext>
            </a:extLst>
          </p:cNvPr>
          <p:cNvSpPr>
            <a:spLocks noGrp="1"/>
          </p:cNvSpPr>
          <p:nvPr>
            <p:ph type="sldNum" sz="quarter" idx="15"/>
          </p:nvPr>
        </p:nvSpPr>
        <p:spPr/>
        <p:txBody>
          <a:bodyPr/>
          <a:lstStyle/>
          <a:p>
            <a:fld id="{18D65601-5AE2-46FC-B138-694DDD2B510D}" type="slidenum">
              <a:rPr lang="en-US" smtClean="0"/>
              <a:pPr/>
              <a:t>5</a:t>
            </a:fld>
            <a:endParaRPr lang="en-US"/>
          </a:p>
        </p:txBody>
      </p:sp>
      <p:pic>
        <p:nvPicPr>
          <p:cNvPr id="7" name="Picture 2" descr="North Carolina State Seal, HD Png Download - kindpng">
            <a:extLst>
              <a:ext uri="{FF2B5EF4-FFF2-40B4-BE49-F238E27FC236}">
                <a16:creationId xmlns:a16="http://schemas.microsoft.com/office/drawing/2014/main" id="{A80DFB84-C38B-FEF0-34CC-98D7EE2D436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in a hard hat talking on a cell phone&#10;&#10;AI-generated content may be incorrect.">
            <a:extLst>
              <a:ext uri="{FF2B5EF4-FFF2-40B4-BE49-F238E27FC236}">
                <a16:creationId xmlns:a16="http://schemas.microsoft.com/office/drawing/2014/main" id="{47197915-80FE-779F-79CB-BE9D4F862574}"/>
              </a:ext>
            </a:extLst>
          </p:cNvPr>
          <p:cNvPicPr>
            <a:picLocks noChangeAspect="1"/>
          </p:cNvPicPr>
          <p:nvPr/>
        </p:nvPicPr>
        <p:blipFill>
          <a:blip r:embed="rId5"/>
          <a:stretch>
            <a:fillRect/>
          </a:stretch>
        </p:blipFill>
        <p:spPr>
          <a:xfrm>
            <a:off x="1212274" y="2239818"/>
            <a:ext cx="4934496" cy="3689170"/>
          </a:xfrm>
          <a:prstGeom prst="rect">
            <a:avLst/>
          </a:prstGeom>
        </p:spPr>
      </p:pic>
      <p:sp>
        <p:nvSpPr>
          <p:cNvPr id="6" name="TextBox 5">
            <a:extLst>
              <a:ext uri="{FF2B5EF4-FFF2-40B4-BE49-F238E27FC236}">
                <a16:creationId xmlns:a16="http://schemas.microsoft.com/office/drawing/2014/main" id="{AEDE815E-0537-910B-7000-3335B32B79CA}"/>
              </a:ext>
            </a:extLst>
          </p:cNvPr>
          <p:cNvSpPr txBox="1"/>
          <p:nvPr/>
        </p:nvSpPr>
        <p:spPr>
          <a:xfrm>
            <a:off x="1425677" y="6403257"/>
            <a:ext cx="26792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t>Bold Print References Law addition</a:t>
            </a:r>
          </a:p>
        </p:txBody>
      </p:sp>
    </p:spTree>
    <p:extLst>
      <p:ext uri="{BB962C8B-B14F-4D97-AF65-F5344CB8AC3E}">
        <p14:creationId xmlns:p14="http://schemas.microsoft.com/office/powerpoint/2010/main" val="967071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D02E6-6768-69D2-461A-96667D526A9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5A70362-21BB-B0C8-634F-959861D7BEF2}"/>
              </a:ext>
            </a:extLst>
          </p:cNvPr>
          <p:cNvSpPr>
            <a:spLocks noGrp="1"/>
          </p:cNvSpPr>
          <p:nvPr>
            <p:ph type="title"/>
          </p:nvPr>
        </p:nvSpPr>
        <p:spPr>
          <a:xfrm>
            <a:off x="1468815" y="503852"/>
            <a:ext cx="4794826" cy="1434676"/>
          </a:xfrm>
        </p:spPr>
        <p:txBody>
          <a:bodyPr>
            <a:normAutofit fontScale="90000"/>
          </a:bodyPr>
          <a:lstStyle/>
          <a:p>
            <a:pPr algn="ctr"/>
            <a:r>
              <a:rPr lang="en-US"/>
              <a:t>Section 3 – (87-122) Excavator responsibilities</a:t>
            </a:r>
            <a:br>
              <a:rPr lang="en-US"/>
            </a:br>
            <a:endParaRPr lang="en-ZA"/>
          </a:p>
        </p:txBody>
      </p:sp>
      <p:sp>
        <p:nvSpPr>
          <p:cNvPr id="4" name="Content Placeholder 3">
            <a:extLst>
              <a:ext uri="{FF2B5EF4-FFF2-40B4-BE49-F238E27FC236}">
                <a16:creationId xmlns:a16="http://schemas.microsoft.com/office/drawing/2014/main" id="{7DC7E688-2D88-EF7E-2522-BB511235FE49}"/>
              </a:ext>
            </a:extLst>
          </p:cNvPr>
          <p:cNvSpPr>
            <a:spLocks noGrp="1"/>
          </p:cNvSpPr>
          <p:nvPr>
            <p:ph sz="quarter" idx="12"/>
          </p:nvPr>
        </p:nvSpPr>
        <p:spPr>
          <a:xfrm>
            <a:off x="1468814" y="2057401"/>
            <a:ext cx="4627186" cy="4119463"/>
          </a:xfrm>
        </p:spPr>
        <p:txBody>
          <a:bodyPr vert="horz" lIns="0" tIns="45720" rIns="91440" bIns="45720" rtlCol="0" anchor="t">
            <a:normAutofit/>
          </a:bodyPr>
          <a:lstStyle/>
          <a:p>
            <a:pPr marL="342900" indent="-342900">
              <a:buFont typeface="Arial" panose="020B0604020202020204" pitchFamily="34" charset="0"/>
              <a:buChar char="•"/>
            </a:pPr>
            <a:r>
              <a:rPr lang="en-US" dirty="0">
                <a:latin typeface="Times New Roman"/>
                <a:cs typeface="Times New Roman"/>
              </a:rPr>
              <a:t>§ 87-122 (a) Require that notice for any excavation or demolition </a:t>
            </a:r>
            <a:r>
              <a:rPr lang="en-US" i="1" dirty="0">
                <a:latin typeface="Times New Roman"/>
                <a:cs typeface="Times New Roman"/>
              </a:rPr>
              <a:t>not involving a subaqueous facility</a:t>
            </a:r>
            <a:r>
              <a:rPr lang="en-US" dirty="0">
                <a:latin typeface="Times New Roman"/>
                <a:cs typeface="Times New Roman"/>
              </a:rPr>
              <a:t> must be given </a:t>
            </a:r>
            <a:r>
              <a:rPr lang="en-US" b="1" dirty="0">
                <a:latin typeface="Times New Roman"/>
                <a:cs typeface="Times New Roman"/>
              </a:rPr>
              <a:t>no less than three full </a:t>
            </a:r>
            <a:r>
              <a:rPr lang="en-US" dirty="0">
                <a:latin typeface="Times New Roman"/>
                <a:cs typeface="Times New Roman"/>
              </a:rPr>
              <a:t>working days before the proposed commencement date of the excavation or </a:t>
            </a:r>
            <a:r>
              <a:rPr lang="en-US">
                <a:latin typeface="Times New Roman"/>
                <a:cs typeface="Times New Roman"/>
              </a:rPr>
              <a:t>demolition. </a:t>
            </a:r>
            <a:r>
              <a:rPr lang="en-US" dirty="0">
                <a:latin typeface="Times New Roman"/>
                <a:cs typeface="Times New Roman"/>
              </a:rPr>
              <a:t> </a:t>
            </a:r>
          </a:p>
          <a:p>
            <a:pPr marL="342900" indent="-342900">
              <a:buFont typeface="Arial" panose="020B0604020202020204" pitchFamily="34" charset="0"/>
              <a:buChar char="•"/>
            </a:pPr>
            <a:r>
              <a:rPr lang="en-US">
                <a:latin typeface="Times New Roman"/>
                <a:cs typeface="Times New Roman"/>
              </a:rPr>
              <a:t>§ 87-122 (a)</a:t>
            </a:r>
            <a:r>
              <a:rPr lang="en-US" b="1" dirty="0">
                <a:latin typeface="Times New Roman"/>
                <a:cs typeface="Times New Roman"/>
              </a:rPr>
              <a:t> </a:t>
            </a:r>
            <a:r>
              <a:rPr lang="en-US" dirty="0">
                <a:latin typeface="Times New Roman"/>
                <a:cs typeface="Times New Roman"/>
              </a:rPr>
              <a:t>Require that notice for any excavation or demolition in the vicinity of a </a:t>
            </a:r>
            <a:r>
              <a:rPr lang="en-US" i="1" dirty="0">
                <a:latin typeface="Times New Roman"/>
                <a:cs typeface="Times New Roman"/>
              </a:rPr>
              <a:t>subaqueous facility</a:t>
            </a:r>
            <a:r>
              <a:rPr lang="en-US" dirty="0">
                <a:latin typeface="Times New Roman"/>
                <a:cs typeface="Times New Roman"/>
              </a:rPr>
              <a:t> be given </a:t>
            </a:r>
            <a:r>
              <a:rPr lang="en-US" b="1" dirty="0">
                <a:latin typeface="Times New Roman"/>
                <a:cs typeface="Times New Roman"/>
              </a:rPr>
              <a:t>no less than </a:t>
            </a:r>
            <a:r>
              <a:rPr lang="en-US" dirty="0">
                <a:latin typeface="Times New Roman"/>
                <a:cs typeface="Times New Roman"/>
              </a:rPr>
              <a:t>10 to 20 full working days before the proposed commencement date of the </a:t>
            </a:r>
            <a:r>
              <a:rPr lang="en-US">
                <a:latin typeface="Times New Roman"/>
                <a:cs typeface="Times New Roman"/>
              </a:rPr>
              <a:t>excavation or demolition. </a:t>
            </a:r>
          </a:p>
        </p:txBody>
      </p:sp>
      <p:sp>
        <p:nvSpPr>
          <p:cNvPr id="5" name="Slide Number Placeholder 4">
            <a:extLst>
              <a:ext uri="{FF2B5EF4-FFF2-40B4-BE49-F238E27FC236}">
                <a16:creationId xmlns:a16="http://schemas.microsoft.com/office/drawing/2014/main" id="{BE7B0EA4-C28C-3F76-590A-533F4AAD751A}"/>
              </a:ext>
            </a:extLst>
          </p:cNvPr>
          <p:cNvSpPr>
            <a:spLocks noGrp="1"/>
          </p:cNvSpPr>
          <p:nvPr>
            <p:ph type="sldNum" sz="quarter" idx="15"/>
          </p:nvPr>
        </p:nvSpPr>
        <p:spPr/>
        <p:txBody>
          <a:bodyPr/>
          <a:lstStyle/>
          <a:p>
            <a:fld id="{18D65601-5AE2-46FC-B138-694DDD2B510D}" type="slidenum">
              <a:rPr lang="en-US" smtClean="0"/>
              <a:pPr/>
              <a:t>6</a:t>
            </a:fld>
            <a:endParaRPr lang="en-US"/>
          </a:p>
        </p:txBody>
      </p:sp>
      <p:pic>
        <p:nvPicPr>
          <p:cNvPr id="7" name="Picture 2" descr="North Carolina State Seal, HD Png Download - kindpng">
            <a:extLst>
              <a:ext uri="{FF2B5EF4-FFF2-40B4-BE49-F238E27FC236}">
                <a16:creationId xmlns:a16="http://schemas.microsoft.com/office/drawing/2014/main" id="{04A84F86-712A-67D9-851B-C903D90E489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red push pin pointing at the date on a calendar&#10;&#10;AI-generated content may be incorrect.">
            <a:extLst>
              <a:ext uri="{FF2B5EF4-FFF2-40B4-BE49-F238E27FC236}">
                <a16:creationId xmlns:a16="http://schemas.microsoft.com/office/drawing/2014/main" id="{9957F9B0-9CAB-30B0-F91A-2E3BF8D60517}"/>
              </a:ext>
            </a:extLst>
          </p:cNvPr>
          <p:cNvPicPr>
            <a:picLocks noChangeAspect="1"/>
          </p:cNvPicPr>
          <p:nvPr/>
        </p:nvPicPr>
        <p:blipFill>
          <a:blip r:embed="rId5"/>
          <a:srcRect l="37710" r="-112" b="-169"/>
          <a:stretch>
            <a:fillRect/>
          </a:stretch>
        </p:blipFill>
        <p:spPr>
          <a:xfrm>
            <a:off x="6736240" y="1570182"/>
            <a:ext cx="4942130" cy="5287842"/>
          </a:xfrm>
          <a:prstGeom prst="rect">
            <a:avLst/>
          </a:prstGeom>
        </p:spPr>
      </p:pic>
      <p:sp>
        <p:nvSpPr>
          <p:cNvPr id="6" name="TextBox 5">
            <a:extLst>
              <a:ext uri="{FF2B5EF4-FFF2-40B4-BE49-F238E27FC236}">
                <a16:creationId xmlns:a16="http://schemas.microsoft.com/office/drawing/2014/main" id="{9916B931-97D1-CCE9-FBE9-A7E9BF2D97FC}"/>
              </a:ext>
            </a:extLst>
          </p:cNvPr>
          <p:cNvSpPr txBox="1"/>
          <p:nvPr/>
        </p:nvSpPr>
        <p:spPr>
          <a:xfrm>
            <a:off x="1425677" y="6403257"/>
            <a:ext cx="26792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t>Bold Print References Law addition</a:t>
            </a:r>
          </a:p>
        </p:txBody>
      </p:sp>
    </p:spTree>
    <p:extLst>
      <p:ext uri="{BB962C8B-B14F-4D97-AF65-F5344CB8AC3E}">
        <p14:creationId xmlns:p14="http://schemas.microsoft.com/office/powerpoint/2010/main" val="240615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91A75-4553-47DA-F2E3-1B791943C4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5206546-2194-4E37-3161-698F98A1F5F6}"/>
              </a:ext>
            </a:extLst>
          </p:cNvPr>
          <p:cNvSpPr>
            <a:spLocks noGrp="1"/>
          </p:cNvSpPr>
          <p:nvPr>
            <p:ph type="title"/>
          </p:nvPr>
        </p:nvSpPr>
        <p:spPr>
          <a:xfrm>
            <a:off x="1468815" y="503852"/>
            <a:ext cx="4794826" cy="1434676"/>
          </a:xfrm>
        </p:spPr>
        <p:txBody>
          <a:bodyPr>
            <a:normAutofit fontScale="90000"/>
          </a:bodyPr>
          <a:lstStyle/>
          <a:p>
            <a:pPr algn="ctr"/>
            <a:r>
              <a:rPr lang="en-US"/>
              <a:t>Section 3 – (87-122) Excavator responsibilities</a:t>
            </a:r>
            <a:br>
              <a:rPr lang="en-US"/>
            </a:br>
            <a:endParaRPr lang="en-ZA"/>
          </a:p>
        </p:txBody>
      </p:sp>
      <p:sp>
        <p:nvSpPr>
          <p:cNvPr id="2" name="Content Placeholder 1">
            <a:extLst>
              <a:ext uri="{FF2B5EF4-FFF2-40B4-BE49-F238E27FC236}">
                <a16:creationId xmlns:a16="http://schemas.microsoft.com/office/drawing/2014/main" id="{A45DECA0-D116-D225-7878-4DDAE79B4294}"/>
              </a:ext>
            </a:extLst>
          </p:cNvPr>
          <p:cNvSpPr>
            <a:spLocks noGrp="1"/>
          </p:cNvSpPr>
          <p:nvPr>
            <p:ph sz="quarter" idx="11"/>
          </p:nvPr>
        </p:nvSpPr>
        <p:spPr>
          <a:xfrm>
            <a:off x="6797921" y="1136404"/>
            <a:ext cx="4978945" cy="5545141"/>
          </a:xfrm>
        </p:spPr>
        <p:txBody>
          <a:bodyPr vert="horz" lIns="0" tIns="45720" rIns="91440" bIns="45720" rtlCol="0" anchor="t">
            <a:normAutofit fontScale="92500" lnSpcReduction="20000"/>
          </a:bodyPr>
          <a:lstStyle/>
          <a:p>
            <a:pPr marL="342900" indent="-342900">
              <a:buFont typeface="Arial" panose="020B0604020202020204" pitchFamily="34" charset="0"/>
              <a:buChar char="•"/>
            </a:pPr>
            <a:r>
              <a:rPr lang="en-US" sz="1700" dirty="0">
                <a:latin typeface="Times New Roman"/>
                <a:cs typeface="Times New Roman"/>
              </a:rPr>
              <a:t>§ 87-122 (a) Notice given pursuant to this subsection shall expire </a:t>
            </a:r>
            <a:r>
              <a:rPr lang="en-US" sz="1700" b="1" dirty="0">
                <a:latin typeface="Times New Roman"/>
                <a:cs typeface="Times New Roman"/>
              </a:rPr>
              <a:t>28</a:t>
            </a:r>
            <a:r>
              <a:rPr lang="en-US" sz="1700" dirty="0">
                <a:latin typeface="Times New Roman"/>
                <a:cs typeface="Times New Roman"/>
              </a:rPr>
              <a:t> </a:t>
            </a:r>
            <a:r>
              <a:rPr lang="en-US" sz="1700" b="1" dirty="0">
                <a:latin typeface="Times New Roman"/>
                <a:cs typeface="Times New Roman"/>
              </a:rPr>
              <a:t>calendar </a:t>
            </a:r>
            <a:r>
              <a:rPr lang="en-US" sz="1700" dirty="0">
                <a:latin typeface="Times New Roman"/>
                <a:cs typeface="Times New Roman"/>
              </a:rPr>
              <a:t>days after the </a:t>
            </a:r>
            <a:r>
              <a:rPr lang="en-US" sz="1700" b="1" dirty="0">
                <a:latin typeface="Times New Roman"/>
                <a:cs typeface="Times New Roman"/>
              </a:rPr>
              <a:t>work start date. </a:t>
            </a:r>
            <a:r>
              <a:rPr lang="en-US" sz="1700" dirty="0">
                <a:latin typeface="Times New Roman"/>
                <a:cs typeface="Times New Roman"/>
              </a:rPr>
              <a:t>No excavation or demolition may continue after this </a:t>
            </a:r>
            <a:r>
              <a:rPr lang="en-US" sz="1700" b="1" dirty="0">
                <a:latin typeface="Times New Roman"/>
                <a:cs typeface="Times New Roman"/>
              </a:rPr>
              <a:t>28-day</a:t>
            </a:r>
            <a:r>
              <a:rPr lang="en-US" sz="1700" dirty="0">
                <a:latin typeface="Times New Roman"/>
                <a:cs typeface="Times New Roman"/>
              </a:rPr>
              <a:t> period unless the person responsible for the excavation or demolition provides a subsequent notice which shall be provided in the same manner as the original notice required by this subsection. </a:t>
            </a:r>
          </a:p>
          <a:p>
            <a:pPr marL="342900" indent="-342900">
              <a:buFont typeface="Arial" panose="020B0604020202020204" pitchFamily="34" charset="0"/>
              <a:buChar char="•"/>
            </a:pPr>
            <a:r>
              <a:rPr lang="en-US" sz="1700" dirty="0">
                <a:latin typeface="Times New Roman"/>
                <a:cs typeface="Times New Roman"/>
              </a:rPr>
              <a:t>§ 87-122 (b)(5) </a:t>
            </a:r>
            <a:r>
              <a:rPr lang="en-US" sz="1700" b="1" dirty="0">
                <a:latin typeface="Times New Roman"/>
                <a:cs typeface="Times New Roman"/>
              </a:rPr>
              <a:t>The area of locate of the proposed excavation which is limited to an area that the excavator reasonably believes may be completed within 28 calendar days from the work start date and does not include any areas completed and accepted by the authorities having jurisdiction. </a:t>
            </a:r>
          </a:p>
          <a:p>
            <a:pPr marL="342900" indent="-342900">
              <a:buFont typeface="Arial" panose="020B0604020202020204" pitchFamily="34" charset="0"/>
              <a:buChar char="•"/>
            </a:pPr>
            <a:r>
              <a:rPr lang="en-US" sz="1700" dirty="0">
                <a:latin typeface="Times New Roman"/>
                <a:cs typeface="Times New Roman"/>
              </a:rPr>
              <a:t>§ 87-122 (c)(10)</a:t>
            </a:r>
            <a:r>
              <a:rPr lang="en-US" sz="1700" b="1" dirty="0">
                <a:latin typeface="Times New Roman"/>
                <a:cs typeface="Times New Roman"/>
              </a:rPr>
              <a:t> </a:t>
            </a:r>
            <a:r>
              <a:rPr lang="en-US" sz="1700" dirty="0">
                <a:latin typeface="Times New Roman"/>
                <a:cs typeface="Times New Roman"/>
              </a:rPr>
              <a:t>The excavator shall </a:t>
            </a:r>
            <a:r>
              <a:rPr lang="en-US" sz="1700" b="1" dirty="0">
                <a:latin typeface="Times New Roman"/>
                <a:cs typeface="Times New Roman"/>
              </a:rPr>
              <a:t>use</a:t>
            </a:r>
            <a:r>
              <a:rPr lang="en-US" sz="1700" dirty="0">
                <a:latin typeface="Times New Roman"/>
                <a:cs typeface="Times New Roman"/>
              </a:rPr>
              <a:t> </a:t>
            </a:r>
            <a:r>
              <a:rPr lang="en-US" sz="1700" b="1" dirty="0">
                <a:latin typeface="Times New Roman"/>
                <a:cs typeface="Times New Roman"/>
              </a:rPr>
              <a:t>nonmechanized</a:t>
            </a:r>
            <a:r>
              <a:rPr lang="en-US" sz="1700" dirty="0">
                <a:latin typeface="Times New Roman"/>
                <a:cs typeface="Times New Roman"/>
              </a:rPr>
              <a:t> equipment within a </a:t>
            </a:r>
            <a:r>
              <a:rPr lang="en-US" sz="1700" b="1" dirty="0">
                <a:latin typeface="Times New Roman"/>
                <a:cs typeface="Times New Roman"/>
              </a:rPr>
              <a:t>24-inch circumference around</a:t>
            </a:r>
            <a:r>
              <a:rPr lang="en-US" sz="1700" dirty="0">
                <a:latin typeface="Times New Roman"/>
                <a:cs typeface="Times New Roman"/>
              </a:rPr>
              <a:t> an oil, petroleum products, or highly volatile liquid pipeline system, a gas transmission line or electric transmission line unless the facility operator has consented to the use in writing and the operator's representative is on site during the use of the mechanized equipment.  </a:t>
            </a:r>
            <a:r>
              <a:rPr lang="en-US" sz="1700" b="1" dirty="0">
                <a:latin typeface="Times New Roman"/>
                <a:cs typeface="Times New Roman"/>
              </a:rPr>
              <a:t>Within the tolerance zone of a pipeline system, the excavator shall use safe excavation practices, including, but not limited to hand digging or potholing. </a:t>
            </a:r>
            <a:endParaRPr lang="en-US" dirty="0"/>
          </a:p>
        </p:txBody>
      </p:sp>
      <p:sp>
        <p:nvSpPr>
          <p:cNvPr id="5" name="Slide Number Placeholder 4">
            <a:extLst>
              <a:ext uri="{FF2B5EF4-FFF2-40B4-BE49-F238E27FC236}">
                <a16:creationId xmlns:a16="http://schemas.microsoft.com/office/drawing/2014/main" id="{E4E7D02E-4E0E-FB6D-6F9E-0047F96B51D1}"/>
              </a:ext>
            </a:extLst>
          </p:cNvPr>
          <p:cNvSpPr>
            <a:spLocks noGrp="1"/>
          </p:cNvSpPr>
          <p:nvPr>
            <p:ph type="sldNum" sz="quarter" idx="15"/>
          </p:nvPr>
        </p:nvSpPr>
        <p:spPr/>
        <p:txBody>
          <a:bodyPr/>
          <a:lstStyle/>
          <a:p>
            <a:fld id="{18D65601-5AE2-46FC-B138-694DDD2B510D}" type="slidenum">
              <a:rPr lang="en-US" smtClean="0"/>
              <a:pPr/>
              <a:t>7</a:t>
            </a:fld>
            <a:endParaRPr lang="en-US"/>
          </a:p>
        </p:txBody>
      </p:sp>
      <p:pic>
        <p:nvPicPr>
          <p:cNvPr id="7" name="Picture 2" descr="North Carolina State Seal, HD Png Download - kindpng">
            <a:extLst>
              <a:ext uri="{FF2B5EF4-FFF2-40B4-BE49-F238E27FC236}">
                <a16:creationId xmlns:a16="http://schemas.microsoft.com/office/drawing/2014/main" id="{A78F0217-D1DC-B1AC-6805-AE24163FDC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onstruction sign on the side of a road&#10;&#10;AI-generated content may be incorrect.">
            <a:extLst>
              <a:ext uri="{FF2B5EF4-FFF2-40B4-BE49-F238E27FC236}">
                <a16:creationId xmlns:a16="http://schemas.microsoft.com/office/drawing/2014/main" id="{11A3BEB2-AFDF-B7A3-2596-6F09F56C010F}"/>
              </a:ext>
            </a:extLst>
          </p:cNvPr>
          <p:cNvPicPr>
            <a:picLocks noChangeAspect="1"/>
          </p:cNvPicPr>
          <p:nvPr/>
        </p:nvPicPr>
        <p:blipFill>
          <a:blip r:embed="rId5"/>
          <a:stretch>
            <a:fillRect/>
          </a:stretch>
        </p:blipFill>
        <p:spPr>
          <a:xfrm>
            <a:off x="5928" y="1798820"/>
            <a:ext cx="6234045" cy="4147279"/>
          </a:xfrm>
          <a:prstGeom prst="rect">
            <a:avLst/>
          </a:prstGeom>
        </p:spPr>
      </p:pic>
      <p:sp>
        <p:nvSpPr>
          <p:cNvPr id="6" name="TextBox 5">
            <a:extLst>
              <a:ext uri="{FF2B5EF4-FFF2-40B4-BE49-F238E27FC236}">
                <a16:creationId xmlns:a16="http://schemas.microsoft.com/office/drawing/2014/main" id="{9D46B010-5075-C198-A52A-183A609CA9DD}"/>
              </a:ext>
            </a:extLst>
          </p:cNvPr>
          <p:cNvSpPr txBox="1"/>
          <p:nvPr/>
        </p:nvSpPr>
        <p:spPr>
          <a:xfrm>
            <a:off x="1425677" y="6403257"/>
            <a:ext cx="26792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t>Bold Print References Law addition</a:t>
            </a:r>
          </a:p>
        </p:txBody>
      </p:sp>
    </p:spTree>
    <p:extLst>
      <p:ext uri="{BB962C8B-B14F-4D97-AF65-F5344CB8AC3E}">
        <p14:creationId xmlns:p14="http://schemas.microsoft.com/office/powerpoint/2010/main" val="2267138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A09E9-B2BD-E58A-4A36-115E1ADCF26B}"/>
            </a:ext>
          </a:extLst>
        </p:cNvPr>
        <p:cNvGrpSpPr/>
        <p:nvPr/>
      </p:nvGrpSpPr>
      <p:grpSpPr>
        <a:xfrm>
          <a:off x="0" y="0"/>
          <a:ext cx="0" cy="0"/>
          <a:chOff x="0" y="0"/>
          <a:chExt cx="0" cy="0"/>
        </a:xfrm>
      </p:grpSpPr>
      <p:sp>
        <p:nvSpPr>
          <p:cNvPr id="5" name="Slide Number Placeholder 4" hidden="1">
            <a:extLst>
              <a:ext uri="{FF2B5EF4-FFF2-40B4-BE49-F238E27FC236}">
                <a16:creationId xmlns:a16="http://schemas.microsoft.com/office/drawing/2014/main" id="{A872E296-A9F4-52E5-DF81-9A18CC17D90B}"/>
              </a:ext>
            </a:extLst>
          </p:cNvPr>
          <p:cNvSpPr>
            <a:spLocks noGrp="1"/>
          </p:cNvSpPr>
          <p:nvPr>
            <p:ph type="sldNum" sz="quarter" idx="15"/>
          </p:nvPr>
        </p:nvSpPr>
        <p:spPr/>
        <p:txBody>
          <a:bodyPr/>
          <a:lstStyle/>
          <a:p>
            <a:pPr>
              <a:spcAft>
                <a:spcPts val="600"/>
              </a:spcAft>
            </a:pPr>
            <a:fld id="{18D65601-5AE2-46FC-B138-694DDD2B510D}" type="slidenum">
              <a:rPr lang="en-US" smtClean="0"/>
              <a:pPr>
                <a:spcAft>
                  <a:spcPts val="600"/>
                </a:spcAft>
              </a:pPr>
              <a:t>8</a:t>
            </a:fld>
            <a:endParaRPr lang="en-US"/>
          </a:p>
        </p:txBody>
      </p:sp>
      <p:pic>
        <p:nvPicPr>
          <p:cNvPr id="4" name="Picture 3" descr="A calendar with text and numbers&#10;&#10;AI-generated content may be incorrect.">
            <a:extLst>
              <a:ext uri="{FF2B5EF4-FFF2-40B4-BE49-F238E27FC236}">
                <a16:creationId xmlns:a16="http://schemas.microsoft.com/office/drawing/2014/main" id="{E7129A55-BC29-8FDC-9AD2-DCB85C0F8E2E}"/>
              </a:ext>
            </a:extLst>
          </p:cNvPr>
          <p:cNvPicPr>
            <a:picLocks noChangeAspect="1"/>
          </p:cNvPicPr>
          <p:nvPr/>
        </p:nvPicPr>
        <p:blipFill>
          <a:blip r:embed="rId3"/>
          <a:stretch>
            <a:fillRect/>
          </a:stretch>
        </p:blipFill>
        <p:spPr>
          <a:xfrm>
            <a:off x="1059180" y="0"/>
            <a:ext cx="10073639" cy="6858000"/>
          </a:xfrm>
          <a:prstGeom prst="rect">
            <a:avLst/>
          </a:prstGeom>
        </p:spPr>
      </p:pic>
    </p:spTree>
    <p:extLst>
      <p:ext uri="{BB962C8B-B14F-4D97-AF65-F5344CB8AC3E}">
        <p14:creationId xmlns:p14="http://schemas.microsoft.com/office/powerpoint/2010/main" val="1540473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72BC3-349F-03C5-D4A4-B5DA669FE80C}"/>
            </a:ext>
          </a:extLst>
        </p:cNvPr>
        <p:cNvGrpSpPr/>
        <p:nvPr/>
      </p:nvGrpSpPr>
      <p:grpSpPr>
        <a:xfrm>
          <a:off x="0" y="0"/>
          <a:ext cx="0" cy="0"/>
          <a:chOff x="0" y="0"/>
          <a:chExt cx="0" cy="0"/>
        </a:xfrm>
      </p:grpSpPr>
      <p:sp>
        <p:nvSpPr>
          <p:cNvPr id="5" name="Slide Number Placeholder 4" hidden="1">
            <a:extLst>
              <a:ext uri="{FF2B5EF4-FFF2-40B4-BE49-F238E27FC236}">
                <a16:creationId xmlns:a16="http://schemas.microsoft.com/office/drawing/2014/main" id="{FFBCB084-CD93-0C97-56C9-8085AB71B587}"/>
              </a:ext>
            </a:extLst>
          </p:cNvPr>
          <p:cNvSpPr>
            <a:spLocks noGrp="1"/>
          </p:cNvSpPr>
          <p:nvPr>
            <p:ph type="sldNum" sz="quarter" idx="15"/>
          </p:nvPr>
        </p:nvSpPr>
        <p:spPr/>
        <p:txBody>
          <a:bodyPr/>
          <a:lstStyle/>
          <a:p>
            <a:pPr>
              <a:spcAft>
                <a:spcPts val="600"/>
              </a:spcAft>
            </a:pPr>
            <a:fld id="{18D65601-5AE2-46FC-B138-694DDD2B510D}" type="slidenum">
              <a:rPr lang="en-US" smtClean="0"/>
              <a:pPr>
                <a:spcAft>
                  <a:spcPts val="600"/>
                </a:spcAft>
              </a:pPr>
              <a:t>9</a:t>
            </a:fld>
            <a:endParaRPr lang="en-US"/>
          </a:p>
        </p:txBody>
      </p:sp>
      <p:pic>
        <p:nvPicPr>
          <p:cNvPr id="6" name="Picture 5" descr="A calendar with colorful squares&#10;&#10;AI-generated content may be incorrect.">
            <a:extLst>
              <a:ext uri="{FF2B5EF4-FFF2-40B4-BE49-F238E27FC236}">
                <a16:creationId xmlns:a16="http://schemas.microsoft.com/office/drawing/2014/main" id="{1B68C677-328F-B23C-56F5-C7BC4A465993}"/>
              </a:ext>
            </a:extLst>
          </p:cNvPr>
          <p:cNvPicPr>
            <a:picLocks noChangeAspect="1"/>
          </p:cNvPicPr>
          <p:nvPr/>
        </p:nvPicPr>
        <p:blipFill>
          <a:blip r:embed="rId3"/>
          <a:srcRect b="38799"/>
          <a:stretch>
            <a:fillRect/>
          </a:stretch>
        </p:blipFill>
        <p:spPr>
          <a:xfrm>
            <a:off x="1059170" y="162554"/>
            <a:ext cx="10073660" cy="3469646"/>
          </a:xfrm>
          <a:prstGeom prst="rect">
            <a:avLst/>
          </a:prstGeom>
        </p:spPr>
      </p:pic>
      <p:pic>
        <p:nvPicPr>
          <p:cNvPr id="7" name="Picture 6" descr="A calendar with colorful squares&#10;&#10;AI-generated content may be incorrect.">
            <a:extLst>
              <a:ext uri="{FF2B5EF4-FFF2-40B4-BE49-F238E27FC236}">
                <a16:creationId xmlns:a16="http://schemas.microsoft.com/office/drawing/2014/main" id="{9A423AF7-F325-2B8B-7423-6CC5EE2C4B6D}"/>
              </a:ext>
            </a:extLst>
          </p:cNvPr>
          <p:cNvPicPr>
            <a:picLocks noChangeAspect="1"/>
          </p:cNvPicPr>
          <p:nvPr/>
        </p:nvPicPr>
        <p:blipFill>
          <a:blip r:embed="rId3"/>
          <a:srcRect t="62097" b="-180"/>
          <a:stretch>
            <a:fillRect/>
          </a:stretch>
        </p:blipFill>
        <p:spPr>
          <a:xfrm>
            <a:off x="1059170" y="4536446"/>
            <a:ext cx="10073660" cy="2159000"/>
          </a:xfrm>
          <a:prstGeom prst="rect">
            <a:avLst/>
          </a:prstGeom>
        </p:spPr>
      </p:pic>
      <p:sp>
        <p:nvSpPr>
          <p:cNvPr id="2" name="TextBox 1">
            <a:extLst>
              <a:ext uri="{FF2B5EF4-FFF2-40B4-BE49-F238E27FC236}">
                <a16:creationId xmlns:a16="http://schemas.microsoft.com/office/drawing/2014/main" id="{7A1B31A6-B066-FE20-D140-8A4CE28C3616}"/>
              </a:ext>
            </a:extLst>
          </p:cNvPr>
          <p:cNvSpPr txBox="1"/>
          <p:nvPr/>
        </p:nvSpPr>
        <p:spPr>
          <a:xfrm>
            <a:off x="4326193" y="4026310"/>
            <a:ext cx="3539613" cy="369332"/>
          </a:xfrm>
          <a:prstGeom prst="rect">
            <a:avLst/>
          </a:prstGeom>
          <a:noFill/>
        </p:spPr>
        <p:txBody>
          <a:bodyPr wrap="square" rtlCol="0">
            <a:spAutoFit/>
          </a:bodyPr>
          <a:lstStyle/>
          <a:p>
            <a:pPr algn="ctr"/>
            <a:r>
              <a:rPr lang="en-US" b="1" dirty="0">
                <a:solidFill>
                  <a:srgbClr val="FF0000"/>
                </a:solidFill>
              </a:rPr>
              <a:t>LIFE OF A TICKET (HOLIDAY)</a:t>
            </a:r>
          </a:p>
        </p:txBody>
      </p:sp>
      <p:sp>
        <p:nvSpPr>
          <p:cNvPr id="3" name="TextBox 2">
            <a:extLst>
              <a:ext uri="{FF2B5EF4-FFF2-40B4-BE49-F238E27FC236}">
                <a16:creationId xmlns:a16="http://schemas.microsoft.com/office/drawing/2014/main" id="{184E1B9D-B9EC-360B-D257-EDE5F6D859C5}"/>
              </a:ext>
            </a:extLst>
          </p:cNvPr>
          <p:cNvSpPr txBox="1"/>
          <p:nvPr/>
        </p:nvSpPr>
        <p:spPr>
          <a:xfrm>
            <a:off x="1059170" y="162554"/>
            <a:ext cx="1897390" cy="369332"/>
          </a:xfrm>
          <a:prstGeom prst="rect">
            <a:avLst/>
          </a:prstGeom>
          <a:noFill/>
        </p:spPr>
        <p:txBody>
          <a:bodyPr wrap="square" rtlCol="0">
            <a:spAutoFit/>
          </a:bodyPr>
          <a:lstStyle/>
          <a:p>
            <a:r>
              <a:rPr lang="en-US" b="1" dirty="0"/>
              <a:t>GRAPH 1</a:t>
            </a:r>
          </a:p>
        </p:txBody>
      </p:sp>
      <p:sp>
        <p:nvSpPr>
          <p:cNvPr id="4" name="TextBox 3">
            <a:extLst>
              <a:ext uri="{FF2B5EF4-FFF2-40B4-BE49-F238E27FC236}">
                <a16:creationId xmlns:a16="http://schemas.microsoft.com/office/drawing/2014/main" id="{654F0C8A-B2F5-61ED-401E-DB2510193681}"/>
              </a:ext>
            </a:extLst>
          </p:cNvPr>
          <p:cNvSpPr txBox="1"/>
          <p:nvPr/>
        </p:nvSpPr>
        <p:spPr>
          <a:xfrm>
            <a:off x="1059170" y="4079234"/>
            <a:ext cx="1897390" cy="369332"/>
          </a:xfrm>
          <a:prstGeom prst="rect">
            <a:avLst/>
          </a:prstGeom>
          <a:noFill/>
        </p:spPr>
        <p:txBody>
          <a:bodyPr wrap="square" rtlCol="0">
            <a:spAutoFit/>
          </a:bodyPr>
          <a:lstStyle/>
          <a:p>
            <a:r>
              <a:rPr lang="en-US" b="1" dirty="0"/>
              <a:t>GRAPH 2</a:t>
            </a:r>
          </a:p>
        </p:txBody>
      </p:sp>
    </p:spTree>
    <p:extLst>
      <p:ext uri="{BB962C8B-B14F-4D97-AF65-F5344CB8AC3E}">
        <p14:creationId xmlns:p14="http://schemas.microsoft.com/office/powerpoint/2010/main" val="2484212351"/>
      </p:ext>
    </p:extLst>
  </p:cSld>
  <p:clrMapOvr>
    <a:masterClrMapping/>
  </p:clrMapOvr>
</p:sld>
</file>

<file path=ppt/theme/theme1.xml><?xml version="1.0" encoding="utf-8"?>
<a:theme xmlns:a="http://schemas.openxmlformats.org/drawingml/2006/main" name="Custom">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M78544816_Win32_SL_V10" id="{8934A6D9-B969-498F-A646-4B502FD69C4E}" vid="{AA78C1C8-456D-41A9-83FC-BC8B9A8EE3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6DE3707C-8CAB-4302-B7E1-D32E1543E05C}">
  <ds:schemaRefs>
    <ds:schemaRef ds:uri="http://schemas.microsoft.com/sharepoint/v3/contenttype/forms"/>
  </ds:schemaRefs>
</ds:datastoreItem>
</file>

<file path=customXml/itemProps2.xml><?xml version="1.0" encoding="utf-8"?>
<ds:datastoreItem xmlns:ds="http://schemas.openxmlformats.org/officeDocument/2006/customXml" ds:itemID="{B69E9DE5-EFFE-4262-A023-32732F0B666C}">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FDB7358-0BCB-4DEB-B717-C1D7CC555F05}">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{34F6967E-8F09-43D0-AE9C-81F01B61FC19}TF3977e381-cba5-49b1-ba43-b5d865517af907ebbda9_win32-372d4d6ae720</Template>
  <TotalTime>1851</TotalTime>
  <Words>3792</Words>
  <Application>Microsoft Office PowerPoint</Application>
  <PresentationFormat>Widescreen</PresentationFormat>
  <Paragraphs>223</Paragraphs>
  <Slides>24</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Courier New</vt:lpstr>
      <vt:lpstr>Times New Roman</vt:lpstr>
      <vt:lpstr>Tisa Offc Serif Pro</vt:lpstr>
      <vt:lpstr>Univers Light</vt:lpstr>
      <vt:lpstr>Custom</vt:lpstr>
      <vt:lpstr>HOUSE BILL 247: Underground Utility Safety and Damage Prevention Act Revisions. </vt:lpstr>
      <vt:lpstr>OVERVIEW: House Bill 247 would do all of the following with regard to marking of underground utilities: </vt:lpstr>
      <vt:lpstr>Section 1 – (87-117) Definitions</vt:lpstr>
      <vt:lpstr>Section 2 – (87-121) Facility operator responsibilities</vt:lpstr>
      <vt:lpstr>Section 2 – (87-121) Facility operator responsibilities</vt:lpstr>
      <vt:lpstr>Section 3 – (87-122) Excavator responsibilities </vt:lpstr>
      <vt:lpstr>Section 3 – (87-122) Excavator responsibilities </vt:lpstr>
      <vt:lpstr>PowerPoint Presentation</vt:lpstr>
      <vt:lpstr>PowerPoint Presentation</vt:lpstr>
      <vt:lpstr>PowerPoint Presentation</vt:lpstr>
      <vt:lpstr>PowerPoint Presentation</vt:lpstr>
      <vt:lpstr>PowerPoint Presentation</vt:lpstr>
      <vt:lpstr>Section 4- (87-124) Exemptions </vt:lpstr>
      <vt:lpstr>Section 4- (87-124) Exemptions </vt:lpstr>
      <vt:lpstr>Section 5- (87-126) Notification required when damage is done </vt:lpstr>
      <vt:lpstr>Section 6 – (87-128) Absence of facility location</vt:lpstr>
      <vt:lpstr>Section 7 – (87-129) Underground Damage Prevention Review Board; enforcement; civil penalties</vt:lpstr>
      <vt:lpstr>Section 7 – (87-129) Underground Damage Prevention Review Board; enforcement; civil penalties</vt:lpstr>
      <vt:lpstr>Section 7 - (87-129)  Underground Damage Prevention Review Board; enforcement; civil penalties</vt:lpstr>
      <vt:lpstr>Section 7 - (87-129)  Underground Damage Prevention Review Board; enforcement; civil penalties</vt:lpstr>
      <vt:lpstr>Section 7 - (87-129) Underground Damage Prevention Review Board; enforcement; civil penalties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Steve Moore</dc:creator>
  <cp:lastModifiedBy>Steve Moore</cp:lastModifiedBy>
  <cp:revision>950</cp:revision>
  <cp:lastPrinted>2025-07-16T14:41:41Z</cp:lastPrinted>
  <dcterms:created xsi:type="dcterms:W3CDTF">2025-07-10T11:50:43Z</dcterms:created>
  <dcterms:modified xsi:type="dcterms:W3CDTF">2025-09-10T16:33:50Z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