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handoutMasterIdLst>
    <p:handoutMasterId r:id="rId26"/>
  </p:handoutMasterIdLst>
  <p:sldIdLst>
    <p:sldId id="322" r:id="rId5"/>
    <p:sldId id="321" r:id="rId6"/>
    <p:sldId id="320" r:id="rId7"/>
    <p:sldId id="318" r:id="rId8"/>
    <p:sldId id="316" r:id="rId9"/>
    <p:sldId id="330" r:id="rId10"/>
    <p:sldId id="323" r:id="rId11"/>
    <p:sldId id="331" r:id="rId12"/>
    <p:sldId id="325" r:id="rId13"/>
    <p:sldId id="332" r:id="rId14"/>
    <p:sldId id="329" r:id="rId15"/>
    <p:sldId id="326" r:id="rId16"/>
    <p:sldId id="327" r:id="rId17"/>
    <p:sldId id="333" r:id="rId18"/>
    <p:sldId id="328" r:id="rId19"/>
    <p:sldId id="334" r:id="rId20"/>
    <p:sldId id="335" r:id="rId21"/>
    <p:sldId id="256" r:id="rId22"/>
    <p:sldId id="257" r:id="rId23"/>
    <p:sldId id="310" r:id="rId24"/>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F5D065-735A-4112-989C-6AFC46A8BA3F}" v="9" dt="2025-07-24T16:15:31.448"/>
    <p1510:client id="{23A31604-12CE-96A0-75F0-83DAD5997D35}" v="2" dt="2025-07-24T16:36:06.649"/>
  </p1510:revLst>
</p1510:revInfo>
</file>

<file path=ppt/tableStyles.xml><?xml version="1.0" encoding="utf-8"?>
<a:tblStyleLst xmlns:a="http://schemas.openxmlformats.org/drawingml/2006/main" def="{0E3FDE45-AF77-4B5C-9715-49D594BDF05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08" y="22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970938" y="0"/>
            <a:ext cx="3037840" cy="463407"/>
          </a:xfrm>
          <a:prstGeom prst="rect">
            <a:avLst/>
          </a:prstGeom>
        </p:spPr>
        <p:txBody>
          <a:bodyPr vert="horz" lIns="91440" tIns="45720" rIns="91440" bIns="45720" rtlCol="0"/>
          <a:lstStyle>
            <a:lvl1pPr algn="r">
              <a:defRPr sz="1200"/>
            </a:lvl1pPr>
          </a:lstStyle>
          <a:p>
            <a:fld id="{4BE6205E-B305-4B90-9534-3C5E99A0275E}" type="datetimeFigureOut">
              <a:rPr lang="en-US" smtClean="0"/>
              <a:t>7/31/2025</a:t>
            </a:fld>
            <a:endParaRPr lang="en-US"/>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772669"/>
            <a:ext cx="3037840" cy="46340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970938" y="8772669"/>
            <a:ext cx="3037840" cy="463406"/>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3407"/>
          </a:xfrm>
          <a:prstGeom prst="rect">
            <a:avLst/>
          </a:prstGeom>
        </p:spPr>
        <p:txBody>
          <a:bodyPr vert="horz" lIns="91440" tIns="45720" rIns="91440" bIns="45720" rtlCol="0"/>
          <a:lstStyle>
            <a:lvl1pPr algn="r">
              <a:defRPr sz="1200"/>
            </a:lvl1pPr>
          </a:lstStyle>
          <a:p>
            <a:fld id="{233722F1-E430-42A1-A473-1759336AECCE}" type="datetimeFigureOut">
              <a:rPr lang="en-US" smtClean="0"/>
              <a:t>7/31/2025</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6"/>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17</a:t>
            </a:fld>
            <a:endParaRPr lang="en-US"/>
          </a:p>
        </p:txBody>
      </p:sp>
    </p:spTree>
    <p:extLst>
      <p:ext uri="{BB962C8B-B14F-4D97-AF65-F5344CB8AC3E}">
        <p14:creationId xmlns:p14="http://schemas.microsoft.com/office/powerpoint/2010/main" val="3660695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a:t>Click to add title</a:t>
            </a:r>
          </a:p>
        </p:txBody>
      </p:sp>
    </p:spTree>
    <p:extLst>
      <p:ext uri="{BB962C8B-B14F-4D97-AF65-F5344CB8AC3E}">
        <p14:creationId xmlns:p14="http://schemas.microsoft.com/office/powerpoint/2010/main" val="1784555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091027" cy="3867538"/>
          </a:xfrm>
        </p:spPr>
        <p:txBody>
          <a:bodyPr lIns="0">
            <a:normAutofit/>
          </a:bodyPr>
          <a:lstStyle>
            <a:lvl1pPr marL="0" indent="0">
              <a:lnSpc>
                <a:spcPct val="100000"/>
              </a:lnSpc>
              <a:spcBef>
                <a:spcPts val="0"/>
              </a:spcBef>
              <a:spcAft>
                <a:spcPts val="1200"/>
              </a:spcAft>
              <a:buNone/>
              <a:defRPr sz="2000"/>
            </a:lvl1pPr>
            <a:lvl2pPr marL="800100" indent="-342900">
              <a:lnSpc>
                <a:spcPct val="100000"/>
              </a:lnSpc>
              <a:spcBef>
                <a:spcPts val="0"/>
              </a:spcBef>
              <a:spcAft>
                <a:spcPts val="1200"/>
              </a:spcAft>
              <a:buFont typeface="Arial" panose="020B0604020202020204" pitchFamily="34" charset="0"/>
              <a:buChar char="•"/>
              <a:defRPr sz="2000"/>
            </a:lvl2pPr>
            <a:lvl3pPr marL="1257300" indent="-342900">
              <a:spcBef>
                <a:spcPts val="0"/>
              </a:spcBef>
              <a:spcAft>
                <a:spcPts val="1200"/>
              </a:spcAft>
              <a:buFont typeface="Arial" panose="020B0604020202020204" pitchFamily="34" charset="0"/>
              <a:buChar char="•"/>
              <a:defRPr sz="2000"/>
            </a:lvl3pPr>
            <a:lvl4pPr marL="1714500" indent="-342900">
              <a:spcBef>
                <a:spcPts val="0"/>
              </a:spcBef>
              <a:spcAft>
                <a:spcPts val="1200"/>
              </a:spcAft>
              <a:buFont typeface="Arial" panose="020B0604020202020204" pitchFamily="34" charset="0"/>
              <a:buChar char="•"/>
              <a:defRPr sz="2000"/>
            </a:lvl4pPr>
            <a:lvl5pPr marL="2171700" indent="-3429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vl1pPr>
          </a:lstStyle>
          <a:p>
            <a:r>
              <a:rPr lang="en-US"/>
              <a:t>Click icon to add table</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409299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852814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vl1pPr>
          </a:lstStyle>
          <a:p>
            <a:r>
              <a:rPr lang="en-US"/>
              <a:t>Click icon to add table</a:t>
            </a:r>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6913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3748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5348F-EAAE-7E52-6F3C-55E595752F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44265B-67FA-0226-0144-13D6AFDA6C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E1D302-6280-074B-901B-4013F1B455CB}"/>
              </a:ext>
            </a:extLst>
          </p:cNvPr>
          <p:cNvSpPr>
            <a:spLocks noGrp="1"/>
          </p:cNvSpPr>
          <p:nvPr>
            <p:ph type="dt" sz="half" idx="10"/>
          </p:nvPr>
        </p:nvSpPr>
        <p:spPr/>
        <p:txBody>
          <a:bodyPr/>
          <a:lstStyle/>
          <a:p>
            <a:fld id="{340A6E2B-42D8-44AE-8FCA-BD4F2632A0FF}" type="datetimeFigureOut">
              <a:rPr lang="en-US" smtClean="0"/>
              <a:t>7/31/2025</a:t>
            </a:fld>
            <a:endParaRPr lang="en-US"/>
          </a:p>
        </p:txBody>
      </p:sp>
      <p:sp>
        <p:nvSpPr>
          <p:cNvPr id="5" name="Footer Placeholder 4">
            <a:extLst>
              <a:ext uri="{FF2B5EF4-FFF2-40B4-BE49-F238E27FC236}">
                <a16:creationId xmlns:a16="http://schemas.microsoft.com/office/drawing/2014/main" id="{D7B15712-1510-E4A7-08AF-42E7B38193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B1BF1C-CF51-5A99-E598-F1588F178F72}"/>
              </a:ext>
            </a:extLst>
          </p:cNvPr>
          <p:cNvSpPr>
            <a:spLocks noGrp="1"/>
          </p:cNvSpPr>
          <p:nvPr>
            <p:ph type="sldNum" sz="quarter" idx="12"/>
          </p:nvPr>
        </p:nvSpPr>
        <p:spPr/>
        <p:txBody>
          <a:bodyPr/>
          <a:lstStyle/>
          <a:p>
            <a:fld id="{782A5B97-2BEE-4FDA-A314-1C0889205695}" type="slidenum">
              <a:rPr lang="en-US" smtClean="0"/>
              <a:t>‹#›</a:t>
            </a:fld>
            <a:endParaRPr lang="en-US"/>
          </a:p>
        </p:txBody>
      </p:sp>
    </p:spTree>
    <p:extLst>
      <p:ext uri="{BB962C8B-B14F-4D97-AF65-F5344CB8AC3E}">
        <p14:creationId xmlns:p14="http://schemas.microsoft.com/office/powerpoint/2010/main" val="2937013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27724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029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a:t>Click to add subtitle</a:t>
            </a:r>
          </a:p>
        </p:txBody>
      </p:sp>
    </p:spTree>
    <p:extLst>
      <p:ext uri="{BB962C8B-B14F-4D97-AF65-F5344CB8AC3E}">
        <p14:creationId xmlns:p14="http://schemas.microsoft.com/office/powerpoint/2010/main" val="3227224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137359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a:t>Click to add subtitle</a:t>
            </a:r>
          </a:p>
        </p:txBody>
      </p:sp>
    </p:spTree>
    <p:extLst>
      <p:ext uri="{BB962C8B-B14F-4D97-AF65-F5344CB8AC3E}">
        <p14:creationId xmlns:p14="http://schemas.microsoft.com/office/powerpoint/2010/main" val="206953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56172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51423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a:t>Click icon to add picture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107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136" y="5943601"/>
            <a:ext cx="968983"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94" r:id="rId1"/>
    <p:sldLayoutId id="2147483693" r:id="rId2"/>
    <p:sldLayoutId id="2147483692" r:id="rId3"/>
    <p:sldLayoutId id="2147483691" r:id="rId4"/>
    <p:sldLayoutId id="2147483690" r:id="rId5"/>
    <p:sldLayoutId id="2147483689" r:id="rId6"/>
    <p:sldLayoutId id="2147483688" r:id="rId7"/>
    <p:sldLayoutId id="2147483687" r:id="rId8"/>
    <p:sldLayoutId id="2147483686" r:id="rId9"/>
    <p:sldLayoutId id="2147483685" r:id="rId10"/>
    <p:sldLayoutId id="2147483684" r:id="rId11"/>
    <p:sldLayoutId id="2147483682" r:id="rId12"/>
    <p:sldLayoutId id="2147483681" r:id="rId13"/>
    <p:sldLayoutId id="2147483695"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7.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8.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4C9E-20FB-B999-9303-C71D1334BAD7}"/>
              </a:ext>
            </a:extLst>
          </p:cNvPr>
          <p:cNvSpPr>
            <a:spLocks noGrp="1"/>
          </p:cNvSpPr>
          <p:nvPr>
            <p:ph type="title"/>
          </p:nvPr>
        </p:nvSpPr>
        <p:spPr>
          <a:xfrm>
            <a:off x="1317615" y="690511"/>
            <a:ext cx="8198918" cy="5253089"/>
          </a:xfrm>
        </p:spPr>
        <p:txBody>
          <a:bodyPr/>
          <a:lstStyle/>
          <a:p>
            <a:r>
              <a:rPr lang="en-US">
                <a:latin typeface="Arial" panose="020B0604020202020204" pitchFamily="34" charset="0"/>
                <a:cs typeface="Arial" panose="020B0604020202020204" pitchFamily="34" charset="0"/>
              </a:rPr>
              <a:t>HOUSE BILL 247: Underground Utility Safety and Damage Prevention Act Revisions. </a:t>
            </a:r>
          </a:p>
        </p:txBody>
      </p:sp>
      <p:pic>
        <p:nvPicPr>
          <p:cNvPr id="1026" name="Picture 2" descr="North Carolina State Seal, HD Png Download - kindpng">
            <a:extLst>
              <a:ext uri="{FF2B5EF4-FFF2-40B4-BE49-F238E27FC236}">
                <a16:creationId xmlns:a16="http://schemas.microsoft.com/office/drawing/2014/main" id="{8765B606-F82D-C7E4-CC35-F99888336B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8341135" y="690511"/>
            <a:ext cx="3171048" cy="28391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5450E78-3625-BB87-F637-01E375BD1614}"/>
              </a:ext>
            </a:extLst>
          </p:cNvPr>
          <p:cNvSpPr txBox="1"/>
          <p:nvPr/>
        </p:nvSpPr>
        <p:spPr>
          <a:xfrm>
            <a:off x="8645395" y="6250290"/>
            <a:ext cx="3546605"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2025-2026 General Assembly </a:t>
            </a:r>
          </a:p>
        </p:txBody>
      </p:sp>
    </p:spTree>
    <p:extLst>
      <p:ext uri="{BB962C8B-B14F-4D97-AF65-F5344CB8AC3E}">
        <p14:creationId xmlns:p14="http://schemas.microsoft.com/office/powerpoint/2010/main" val="3378822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A9F5B-BD54-89DA-4A6B-4649E230D1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378E54A-8E6F-6A94-271E-58209CF1FB80}"/>
              </a:ext>
            </a:extLst>
          </p:cNvPr>
          <p:cNvSpPr>
            <a:spLocks noGrp="1"/>
          </p:cNvSpPr>
          <p:nvPr>
            <p:ph type="title"/>
          </p:nvPr>
        </p:nvSpPr>
        <p:spPr>
          <a:xfrm>
            <a:off x="1468814" y="681136"/>
            <a:ext cx="4739961" cy="1440272"/>
          </a:xfrm>
        </p:spPr>
        <p:txBody>
          <a:bodyPr>
            <a:normAutofit fontScale="90000"/>
          </a:bodyPr>
          <a:lstStyle/>
          <a:p>
            <a:pPr algn="ctr"/>
            <a:r>
              <a:rPr lang="en-US"/>
              <a:t>Section 4- (87-124) Exemptions</a:t>
            </a:r>
            <a:br>
              <a:rPr lang="en-US"/>
            </a:br>
            <a:endParaRPr lang="en-ZA"/>
          </a:p>
        </p:txBody>
      </p:sp>
      <p:sp>
        <p:nvSpPr>
          <p:cNvPr id="2" name="Content Placeholder 1">
            <a:extLst>
              <a:ext uri="{FF2B5EF4-FFF2-40B4-BE49-F238E27FC236}">
                <a16:creationId xmlns:a16="http://schemas.microsoft.com/office/drawing/2014/main" id="{3A9CBFBA-4946-9FB6-4410-A2FD2E3779A2}"/>
              </a:ext>
            </a:extLst>
          </p:cNvPr>
          <p:cNvSpPr>
            <a:spLocks noGrp="1"/>
          </p:cNvSpPr>
          <p:nvPr>
            <p:ph sz="quarter" idx="11"/>
          </p:nvPr>
        </p:nvSpPr>
        <p:spPr>
          <a:xfrm>
            <a:off x="6731854" y="2118366"/>
            <a:ext cx="4965848" cy="4013781"/>
          </a:xfrm>
        </p:spPr>
        <p:txBody>
          <a:bodyPr>
            <a:noAutofit/>
          </a:bodyPr>
          <a:lstStyle/>
          <a:p>
            <a:pPr marL="285750" indent="-28575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87-124 (6) </a:t>
            </a:r>
            <a:r>
              <a:rPr lang="en-US" sz="1700" dirty="0">
                <a:latin typeface="Times New Roman" panose="02020603050405020304" pitchFamily="18" charset="0"/>
                <a:cs typeface="Times New Roman" panose="02020603050405020304" pitchFamily="18" charset="0"/>
              </a:rPr>
              <a:t>Under current law, excavations or demolitions performed when a person responsible for routine maintenance of a right-of-way or any other governmental entity performs maintenance activities within the right-of-way using labor on their permanent payroll. An excavation or demolition performed </a:t>
            </a:r>
            <a:r>
              <a:rPr lang="en-US" sz="1700" b="1" dirty="0">
                <a:latin typeface="Times New Roman" panose="02020603050405020304" pitchFamily="18" charset="0"/>
                <a:cs typeface="Times New Roman" panose="02020603050405020304" pitchFamily="18" charset="0"/>
              </a:rPr>
              <a:t>for the purpose of maintenance activities within the right-of-.way.</a:t>
            </a:r>
          </a:p>
          <a:p>
            <a:pPr marL="285750" indent="-28575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87-124 (6) </a:t>
            </a:r>
            <a:r>
              <a:rPr lang="en-US" sz="1700" dirty="0">
                <a:latin typeface="Times New Roman" panose="02020603050405020304" pitchFamily="18" charset="0"/>
                <a:cs typeface="Times New Roman" panose="02020603050405020304" pitchFamily="18" charset="0"/>
              </a:rPr>
              <a:t>The provisions of this subdivision do not apply when the excavation or demolition is performed by a contractor acting on behalf of a person or entity responsible for routine maintenance of a</a:t>
            </a:r>
            <a:r>
              <a:rPr lang="en-US" sz="1700" b="1" dirty="0">
                <a:latin typeface="Times New Roman" panose="02020603050405020304" pitchFamily="18" charset="0"/>
                <a:cs typeface="Times New Roman" panose="02020603050405020304" pitchFamily="18" charset="0"/>
              </a:rPr>
              <a:t> right-of-way.</a:t>
            </a:r>
            <a:endParaRPr lang="en-US" sz="17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73D4AB74-094A-97C4-8A69-55F8C15080D2}"/>
              </a:ext>
            </a:extLst>
          </p:cNvPr>
          <p:cNvSpPr>
            <a:spLocks noGrp="1"/>
          </p:cNvSpPr>
          <p:nvPr>
            <p:ph type="sldNum" sz="quarter" idx="15"/>
          </p:nvPr>
        </p:nvSpPr>
        <p:spPr/>
        <p:txBody>
          <a:bodyPr/>
          <a:lstStyle/>
          <a:p>
            <a:fld id="{18D65601-5AE2-46FC-B138-694DDD2B510D}" type="slidenum">
              <a:rPr lang="en-US" smtClean="0"/>
              <a:pPr/>
              <a:t>10</a:t>
            </a:fld>
            <a:endParaRPr lang="en-US"/>
          </a:p>
        </p:txBody>
      </p:sp>
      <p:pic>
        <p:nvPicPr>
          <p:cNvPr id="7" name="Picture 2" descr="North Carolina State Seal, HD Png Download - kindpng">
            <a:extLst>
              <a:ext uri="{FF2B5EF4-FFF2-40B4-BE49-F238E27FC236}">
                <a16:creationId xmlns:a16="http://schemas.microsoft.com/office/drawing/2014/main" id="{691504C1-63CA-9288-74E9-7BB5547D054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asements Can Be Easy: Right-of-Way and Utility Easements – Heneghan  Associates">
            <a:extLst>
              <a:ext uri="{FF2B5EF4-FFF2-40B4-BE49-F238E27FC236}">
                <a16:creationId xmlns:a16="http://schemas.microsoft.com/office/drawing/2014/main" id="{E47EC780-8431-6E9E-B774-84ECD310FBDB}"/>
              </a:ext>
            </a:extLst>
          </p:cNvPr>
          <p:cNvPicPr>
            <a:picLocks noChangeAspect="1"/>
          </p:cNvPicPr>
          <p:nvPr/>
        </p:nvPicPr>
        <p:blipFill>
          <a:blip r:embed="rId4"/>
          <a:stretch>
            <a:fillRect/>
          </a:stretch>
        </p:blipFill>
        <p:spPr>
          <a:xfrm>
            <a:off x="2498" y="2120573"/>
            <a:ext cx="6390805" cy="3653672"/>
          </a:xfrm>
          <a:prstGeom prst="rect">
            <a:avLst/>
          </a:prstGeom>
        </p:spPr>
      </p:pic>
    </p:spTree>
    <p:extLst>
      <p:ext uri="{BB962C8B-B14F-4D97-AF65-F5344CB8AC3E}">
        <p14:creationId xmlns:p14="http://schemas.microsoft.com/office/powerpoint/2010/main" val="2492109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A495A-CA08-4148-C03E-4AB024D8B4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93677E2-B2F7-B127-8C2F-59EB2F9B4B70}"/>
              </a:ext>
            </a:extLst>
          </p:cNvPr>
          <p:cNvSpPr>
            <a:spLocks noGrp="1"/>
          </p:cNvSpPr>
          <p:nvPr>
            <p:ph type="title"/>
          </p:nvPr>
        </p:nvSpPr>
        <p:spPr>
          <a:xfrm>
            <a:off x="1468815" y="588444"/>
            <a:ext cx="4627185" cy="1770708"/>
          </a:xfrm>
        </p:spPr>
        <p:txBody>
          <a:bodyPr>
            <a:normAutofit fontScale="90000"/>
          </a:bodyPr>
          <a:lstStyle/>
          <a:p>
            <a:pPr algn="ctr"/>
            <a:r>
              <a:rPr lang="en-US"/>
              <a:t>Section 5- (87-126) Notification required when damage is done</a:t>
            </a:r>
            <a:br>
              <a:rPr lang="en-US"/>
            </a:br>
            <a:endParaRPr lang="en-ZA"/>
          </a:p>
        </p:txBody>
      </p:sp>
      <p:sp>
        <p:nvSpPr>
          <p:cNvPr id="4" name="Content Placeholder 3">
            <a:extLst>
              <a:ext uri="{FF2B5EF4-FFF2-40B4-BE49-F238E27FC236}">
                <a16:creationId xmlns:a16="http://schemas.microsoft.com/office/drawing/2014/main" id="{EAD02885-025A-CF6F-1434-0D8B15A6AE22}"/>
              </a:ext>
            </a:extLst>
          </p:cNvPr>
          <p:cNvSpPr>
            <a:spLocks noGrp="1"/>
          </p:cNvSpPr>
          <p:nvPr>
            <p:ph sz="quarter" idx="12"/>
          </p:nvPr>
        </p:nvSpPr>
        <p:spPr>
          <a:xfrm>
            <a:off x="1381118" y="2359152"/>
            <a:ext cx="4718729" cy="3591794"/>
          </a:xfrm>
        </p:spPr>
        <p:txBody>
          <a:bodyPr>
            <a:noAutofit/>
          </a:bodyPr>
          <a:lstStyle/>
          <a:p>
            <a:pPr marL="342900" indent="-3429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87-126 (c) The venue for claims adjudication for actual and consequential damages occurring in North Carolina shall be held within North Carolina court system in the county of the occurrence.</a:t>
            </a:r>
          </a:p>
        </p:txBody>
      </p:sp>
      <p:sp>
        <p:nvSpPr>
          <p:cNvPr id="5" name="Slide Number Placeholder 4">
            <a:extLst>
              <a:ext uri="{FF2B5EF4-FFF2-40B4-BE49-F238E27FC236}">
                <a16:creationId xmlns:a16="http://schemas.microsoft.com/office/drawing/2014/main" id="{4D65BE4E-B6BD-82E1-D923-015528D3E609}"/>
              </a:ext>
            </a:extLst>
          </p:cNvPr>
          <p:cNvSpPr>
            <a:spLocks noGrp="1"/>
          </p:cNvSpPr>
          <p:nvPr>
            <p:ph type="sldNum" sz="quarter" idx="15"/>
          </p:nvPr>
        </p:nvSpPr>
        <p:spPr/>
        <p:txBody>
          <a:bodyPr/>
          <a:lstStyle/>
          <a:p>
            <a:fld id="{18D65601-5AE2-46FC-B138-694DDD2B510D}" type="slidenum">
              <a:rPr lang="en-US" smtClean="0"/>
              <a:pPr/>
              <a:t>11</a:t>
            </a:fld>
            <a:endParaRPr lang="en-US"/>
          </a:p>
        </p:txBody>
      </p:sp>
      <p:pic>
        <p:nvPicPr>
          <p:cNvPr id="6" name="Picture 2" descr="North Carolina State Seal, HD Png Download - kindpng">
            <a:extLst>
              <a:ext uri="{FF2B5EF4-FFF2-40B4-BE49-F238E27FC236}">
                <a16:creationId xmlns:a16="http://schemas.microsoft.com/office/drawing/2014/main" id="{17A2A5F2-C62A-9424-6437-A1D44C941A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23 counties in orange zone on CDC's COVID map. What color is yours?">
            <a:extLst>
              <a:ext uri="{FF2B5EF4-FFF2-40B4-BE49-F238E27FC236}">
                <a16:creationId xmlns:a16="http://schemas.microsoft.com/office/drawing/2014/main" id="{0D54EFE7-4256-ABB6-9863-EAFAE0E2FD21}"/>
              </a:ext>
            </a:extLst>
          </p:cNvPr>
          <p:cNvPicPr>
            <a:picLocks noChangeAspect="1"/>
          </p:cNvPicPr>
          <p:nvPr/>
        </p:nvPicPr>
        <p:blipFill>
          <a:blip r:embed="rId4"/>
          <a:srcRect l="15568" t="18890" r="19459" b="6335"/>
          <a:stretch>
            <a:fillRect/>
          </a:stretch>
        </p:blipFill>
        <p:spPr>
          <a:xfrm>
            <a:off x="6095062" y="2457841"/>
            <a:ext cx="6101607" cy="3399316"/>
          </a:xfrm>
          <a:prstGeom prst="rect">
            <a:avLst/>
          </a:prstGeom>
        </p:spPr>
      </p:pic>
    </p:spTree>
    <p:extLst>
      <p:ext uri="{BB962C8B-B14F-4D97-AF65-F5344CB8AC3E}">
        <p14:creationId xmlns:p14="http://schemas.microsoft.com/office/powerpoint/2010/main" val="2523875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FE976-41CB-58EE-273D-20A71B3EE6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15436C2-ADBD-4476-2F3F-A245149E3F74}"/>
              </a:ext>
            </a:extLst>
          </p:cNvPr>
          <p:cNvSpPr>
            <a:spLocks noGrp="1"/>
          </p:cNvSpPr>
          <p:nvPr>
            <p:ph type="title"/>
          </p:nvPr>
        </p:nvSpPr>
        <p:spPr>
          <a:xfrm>
            <a:off x="1468815" y="899848"/>
            <a:ext cx="4627186" cy="1427585"/>
          </a:xfrm>
        </p:spPr>
        <p:txBody>
          <a:bodyPr>
            <a:normAutofit fontScale="90000"/>
          </a:bodyPr>
          <a:lstStyle/>
          <a:p>
            <a:pPr algn="ctr"/>
            <a:r>
              <a:rPr lang="en-US" dirty="0"/>
              <a:t>Section 6 – (87-128) Absence of facility location</a:t>
            </a:r>
            <a:endParaRPr lang="en-ZA" dirty="0"/>
          </a:p>
        </p:txBody>
      </p:sp>
      <p:sp>
        <p:nvSpPr>
          <p:cNvPr id="4" name="Content Placeholder 3">
            <a:extLst>
              <a:ext uri="{FF2B5EF4-FFF2-40B4-BE49-F238E27FC236}">
                <a16:creationId xmlns:a16="http://schemas.microsoft.com/office/drawing/2014/main" id="{B16C14B2-6961-D2BB-02BC-1D2E5B05B895}"/>
              </a:ext>
            </a:extLst>
          </p:cNvPr>
          <p:cNvSpPr>
            <a:spLocks noGrp="1"/>
          </p:cNvSpPr>
          <p:nvPr>
            <p:ph sz="quarter" idx="12"/>
          </p:nvPr>
        </p:nvSpPr>
        <p:spPr>
          <a:xfrm>
            <a:off x="1381373" y="2655759"/>
            <a:ext cx="6709341" cy="4052710"/>
          </a:xfrm>
        </p:spPr>
        <p:txBody>
          <a:bodyPr vert="horz" lIns="0" tIns="45720" rIns="91440" bIns="45720" rtlCol="0" anchor="t">
            <a:noAutofit/>
          </a:bodyPr>
          <a:lstStyle/>
          <a:p>
            <a:pPr marL="285750" indent="-285750">
              <a:buChar char="•"/>
            </a:pPr>
            <a:r>
              <a:rPr lang="en-US" sz="1700" b="1" dirty="0">
                <a:latin typeface="Times New Roman"/>
                <a:cs typeface="Times New Roman"/>
              </a:rPr>
              <a:t>87-128</a:t>
            </a:r>
            <a:r>
              <a:rPr lang="en-US" sz="1700" dirty="0">
                <a:latin typeface="Times New Roman"/>
                <a:cs typeface="Times New Roman"/>
              </a:rPr>
              <a:t> If an operator fails to respond to a notice or fails to properly locate the facility, the person excavating is free to proceed with </a:t>
            </a:r>
            <a:r>
              <a:rPr lang="en-US" sz="1700" b="1" dirty="0">
                <a:latin typeface="Times New Roman"/>
                <a:cs typeface="Times New Roman"/>
              </a:rPr>
              <a:t>excavation and neither </a:t>
            </a:r>
            <a:r>
              <a:rPr lang="en-US" sz="1700" dirty="0">
                <a:latin typeface="Times New Roman"/>
                <a:cs typeface="Times New Roman"/>
              </a:rPr>
              <a:t>the excavator nor the person financially responsible for the excavation will be liable to the nonresponding or improperly responding operator for damages to the operator’s facilities, </a:t>
            </a:r>
            <a:r>
              <a:rPr lang="en-US" sz="1700" b="1" dirty="0">
                <a:latin typeface="Times New Roman"/>
                <a:cs typeface="Times New Roman"/>
              </a:rPr>
              <a:t>so long as the excavator has exercised due care in preparing for or conducting the excavation. For the purposes of this section, the excavator shall be entitled to a presumption, rebuttable by clear and convincing evidence, that it has exercised due care in preparing and conducting the excavation, the operator fails to respond to that notice or fails to properly locate the facility, the excavator has complied with the requirements and the excavator did not have actual knowledge of the existence of a facility located within the area of the excavation to be performed. </a:t>
            </a:r>
            <a:endParaRPr lang="en-US" dirty="0">
              <a:latin typeface="Times New Roman"/>
              <a:cs typeface="Times New Roman"/>
            </a:endParaRPr>
          </a:p>
        </p:txBody>
      </p:sp>
      <p:sp>
        <p:nvSpPr>
          <p:cNvPr id="5" name="Slide Number Placeholder 4">
            <a:extLst>
              <a:ext uri="{FF2B5EF4-FFF2-40B4-BE49-F238E27FC236}">
                <a16:creationId xmlns:a16="http://schemas.microsoft.com/office/drawing/2014/main" id="{71643A44-9B02-E330-FE8D-8C8C5CC2F052}"/>
              </a:ext>
            </a:extLst>
          </p:cNvPr>
          <p:cNvSpPr>
            <a:spLocks noGrp="1"/>
          </p:cNvSpPr>
          <p:nvPr>
            <p:ph type="sldNum" sz="quarter" idx="15"/>
          </p:nvPr>
        </p:nvSpPr>
        <p:spPr/>
        <p:txBody>
          <a:bodyPr/>
          <a:lstStyle/>
          <a:p>
            <a:fld id="{18D65601-5AE2-46FC-B138-694DDD2B510D}" type="slidenum">
              <a:rPr lang="en-US" smtClean="0"/>
              <a:pPr/>
              <a:t>12</a:t>
            </a:fld>
            <a:endParaRPr lang="en-US"/>
          </a:p>
        </p:txBody>
      </p:sp>
      <p:pic>
        <p:nvPicPr>
          <p:cNvPr id="6" name="Picture 2" descr="North Carolina State Seal, HD Png Download - kindpng">
            <a:extLst>
              <a:ext uri="{FF2B5EF4-FFF2-40B4-BE49-F238E27FC236}">
                <a16:creationId xmlns:a16="http://schemas.microsoft.com/office/drawing/2014/main" id="{D720D766-18BD-C713-7838-0343A4C9E17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4+ Thousand Contractor Using Phone Royalty-Free Images, Stock Photos &amp;  Pictures | Shutterstock">
            <a:extLst>
              <a:ext uri="{FF2B5EF4-FFF2-40B4-BE49-F238E27FC236}">
                <a16:creationId xmlns:a16="http://schemas.microsoft.com/office/drawing/2014/main" id="{FDD3AF12-C967-36AE-CA8A-6F6C300C323F}"/>
              </a:ext>
            </a:extLst>
          </p:cNvPr>
          <p:cNvPicPr>
            <a:picLocks noChangeAspect="1"/>
          </p:cNvPicPr>
          <p:nvPr/>
        </p:nvPicPr>
        <p:blipFill>
          <a:blip r:embed="rId4"/>
          <a:srcRect l="45030" r="-134" b="-374"/>
          <a:stretch>
            <a:fillRect/>
          </a:stretch>
        </p:blipFill>
        <p:spPr>
          <a:xfrm>
            <a:off x="8089471" y="1240437"/>
            <a:ext cx="4106671" cy="5032966"/>
          </a:xfrm>
          <a:prstGeom prst="rect">
            <a:avLst/>
          </a:prstGeom>
        </p:spPr>
      </p:pic>
    </p:spTree>
    <p:extLst>
      <p:ext uri="{BB962C8B-B14F-4D97-AF65-F5344CB8AC3E}">
        <p14:creationId xmlns:p14="http://schemas.microsoft.com/office/powerpoint/2010/main" val="694425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B503C-2B49-8B9B-591F-79883679B1A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F85B8A-4FF1-D9D4-1F6F-AF5359AC287C}"/>
              </a:ext>
            </a:extLst>
          </p:cNvPr>
          <p:cNvSpPr>
            <a:spLocks noGrp="1"/>
          </p:cNvSpPr>
          <p:nvPr>
            <p:ph type="title"/>
          </p:nvPr>
        </p:nvSpPr>
        <p:spPr>
          <a:xfrm>
            <a:off x="1468814" y="899848"/>
            <a:ext cx="9729763" cy="1427585"/>
          </a:xfrm>
        </p:spPr>
        <p:txBody>
          <a:bodyPr>
            <a:normAutofit/>
          </a:bodyPr>
          <a:lstStyle/>
          <a:p>
            <a:pPr algn="ctr"/>
            <a:r>
              <a:rPr lang="en-US" dirty="0"/>
              <a:t>Section 7 – (87-129)</a:t>
            </a:r>
            <a:br>
              <a:rPr lang="en-US" dirty="0"/>
            </a:br>
            <a:r>
              <a:rPr lang="en-US" sz="2400" dirty="0"/>
              <a:t>Underground Damage Prevention Review Board; enforcement; civil penalties</a:t>
            </a:r>
            <a:endParaRPr lang="en-ZA" dirty="0"/>
          </a:p>
        </p:txBody>
      </p:sp>
      <p:sp>
        <p:nvSpPr>
          <p:cNvPr id="4" name="Content Placeholder 3">
            <a:extLst>
              <a:ext uri="{FF2B5EF4-FFF2-40B4-BE49-F238E27FC236}">
                <a16:creationId xmlns:a16="http://schemas.microsoft.com/office/drawing/2014/main" id="{3B0516B9-D57F-EBD8-FDA3-10497FC97279}"/>
              </a:ext>
            </a:extLst>
          </p:cNvPr>
          <p:cNvSpPr>
            <a:spLocks noGrp="1"/>
          </p:cNvSpPr>
          <p:nvPr>
            <p:ph sz="quarter" idx="12"/>
          </p:nvPr>
        </p:nvSpPr>
        <p:spPr>
          <a:xfrm>
            <a:off x="6883632" y="2464593"/>
            <a:ext cx="4642324" cy="3942124"/>
          </a:xfrm>
        </p:spPr>
        <p:txBody>
          <a:bodyPr vert="horz" lIns="0" tIns="45720" rIns="91440" bIns="45720" rtlCol="0" anchor="t">
            <a:noAutofit/>
          </a:bodyPr>
          <a:lstStyle/>
          <a:p>
            <a:pPr marL="285750" indent="-28575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87-129 (a1) Requires the Governor to fill vacancies within 60 days after the vacancy, to the extent practicable. </a:t>
            </a:r>
          </a:p>
          <a:p>
            <a:pPr marL="285750" indent="-285750">
              <a:buFont typeface="Arial" panose="020B0604020202020204" pitchFamily="34" charset="0"/>
              <a:buChar char="•"/>
            </a:pPr>
            <a:r>
              <a:rPr lang="en-US" sz="1700" b="1" dirty="0">
                <a:latin typeface="Times New Roman"/>
                <a:cs typeface="Times New Roman"/>
              </a:rPr>
              <a:t>87-129 (a4) A quorum is met when a majority of the seated members of the Board, rather than eight members, and allows members to attend meetings via conference call or other electronic means. </a:t>
            </a:r>
          </a:p>
        </p:txBody>
      </p:sp>
      <p:sp>
        <p:nvSpPr>
          <p:cNvPr id="5" name="Slide Number Placeholder 4">
            <a:extLst>
              <a:ext uri="{FF2B5EF4-FFF2-40B4-BE49-F238E27FC236}">
                <a16:creationId xmlns:a16="http://schemas.microsoft.com/office/drawing/2014/main" id="{C4A1F788-14D1-FA91-A301-4B38D8300E15}"/>
              </a:ext>
            </a:extLst>
          </p:cNvPr>
          <p:cNvSpPr>
            <a:spLocks noGrp="1"/>
          </p:cNvSpPr>
          <p:nvPr>
            <p:ph type="sldNum" sz="quarter" idx="15"/>
          </p:nvPr>
        </p:nvSpPr>
        <p:spPr/>
        <p:txBody>
          <a:bodyPr/>
          <a:lstStyle/>
          <a:p>
            <a:fld id="{18D65601-5AE2-46FC-B138-694DDD2B510D}" type="slidenum">
              <a:rPr lang="en-US" smtClean="0"/>
              <a:pPr/>
              <a:t>13</a:t>
            </a:fld>
            <a:endParaRPr lang="en-US"/>
          </a:p>
        </p:txBody>
      </p:sp>
      <p:pic>
        <p:nvPicPr>
          <p:cNvPr id="6" name="Picture 2" descr="North Carolina State Seal, HD Png Download - kindpng">
            <a:extLst>
              <a:ext uri="{FF2B5EF4-FFF2-40B4-BE49-F238E27FC236}">
                <a16:creationId xmlns:a16="http://schemas.microsoft.com/office/drawing/2014/main" id="{9EA0A2AE-2E23-3214-B352-89EF7D82FA4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up of a person&amp;#39;s hands&#10;&#10;AI-generated content may be incorrect.">
            <a:extLst>
              <a:ext uri="{FF2B5EF4-FFF2-40B4-BE49-F238E27FC236}">
                <a16:creationId xmlns:a16="http://schemas.microsoft.com/office/drawing/2014/main" id="{BCE293C6-5919-0162-D82C-C71F1F059311}"/>
              </a:ext>
            </a:extLst>
          </p:cNvPr>
          <p:cNvPicPr>
            <a:picLocks noChangeAspect="1"/>
          </p:cNvPicPr>
          <p:nvPr/>
        </p:nvPicPr>
        <p:blipFill>
          <a:blip r:embed="rId4"/>
          <a:stretch>
            <a:fillRect/>
          </a:stretch>
        </p:blipFill>
        <p:spPr>
          <a:xfrm>
            <a:off x="1379682" y="2516909"/>
            <a:ext cx="5183909" cy="3429000"/>
          </a:xfrm>
          <a:prstGeom prst="rect">
            <a:avLst/>
          </a:prstGeom>
        </p:spPr>
      </p:pic>
    </p:spTree>
    <p:extLst>
      <p:ext uri="{BB962C8B-B14F-4D97-AF65-F5344CB8AC3E}">
        <p14:creationId xmlns:p14="http://schemas.microsoft.com/office/powerpoint/2010/main" val="1375139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9B6CE-F555-5195-5043-30EFF8B39B1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BD08CD-3844-30B9-66A0-321960886081}"/>
              </a:ext>
            </a:extLst>
          </p:cNvPr>
          <p:cNvSpPr>
            <a:spLocks noGrp="1"/>
          </p:cNvSpPr>
          <p:nvPr>
            <p:ph type="title"/>
          </p:nvPr>
        </p:nvSpPr>
        <p:spPr>
          <a:xfrm>
            <a:off x="1468814" y="899848"/>
            <a:ext cx="9729763" cy="1427585"/>
          </a:xfrm>
        </p:spPr>
        <p:txBody>
          <a:bodyPr>
            <a:normAutofit/>
          </a:bodyPr>
          <a:lstStyle/>
          <a:p>
            <a:pPr algn="ctr"/>
            <a:r>
              <a:rPr lang="en-US" dirty="0"/>
              <a:t>Section 7 – (87-129)</a:t>
            </a:r>
            <a:br>
              <a:rPr lang="en-US" dirty="0"/>
            </a:br>
            <a:r>
              <a:rPr lang="en-US" sz="2400" dirty="0"/>
              <a:t>Underground Damage Prevention Review Board; enforcement; civil penalties</a:t>
            </a:r>
            <a:endParaRPr lang="en-ZA" dirty="0"/>
          </a:p>
        </p:txBody>
      </p:sp>
      <p:sp>
        <p:nvSpPr>
          <p:cNvPr id="4" name="Content Placeholder 3">
            <a:extLst>
              <a:ext uri="{FF2B5EF4-FFF2-40B4-BE49-F238E27FC236}">
                <a16:creationId xmlns:a16="http://schemas.microsoft.com/office/drawing/2014/main" id="{90678439-6A94-9665-C950-275EE1554111}"/>
              </a:ext>
            </a:extLst>
          </p:cNvPr>
          <p:cNvSpPr>
            <a:spLocks noGrp="1"/>
          </p:cNvSpPr>
          <p:nvPr>
            <p:ph sz="quarter" idx="12"/>
          </p:nvPr>
        </p:nvSpPr>
        <p:spPr>
          <a:xfrm>
            <a:off x="1381372" y="2464593"/>
            <a:ext cx="5285274" cy="3942124"/>
          </a:xfrm>
        </p:spPr>
        <p:txBody>
          <a:bodyPr vert="horz" lIns="0" tIns="45720" rIns="91440" bIns="45720" rtlCol="0" anchor="t">
            <a:noAutofit/>
          </a:bodyPr>
          <a:lstStyle/>
          <a:p>
            <a:pPr marL="285750" indent="-285750">
              <a:buChar char="•"/>
            </a:pPr>
            <a:r>
              <a:rPr lang="en-US" sz="1700" b="1" dirty="0">
                <a:latin typeface="Times New Roman"/>
                <a:cs typeface="Times New Roman"/>
              </a:rPr>
              <a:t>87-129 (a7) The Board shall establish an internal attendance policy. In the event a Board member resigns or fails to meet the criteria of the attendance policy, the Board may appoint an interim member to represent the same stakeholder group until such time the Governor appoints a replacement for the remainder of the unexpired term. </a:t>
            </a:r>
            <a:endParaRPr lang="en-US" sz="17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87-129 (a8) On request of the Board, the Utilities Commission shall appoint a nonvoting ex officio member as an administrative representative to provide counsel and coordinate efforts of the board. </a:t>
            </a:r>
          </a:p>
        </p:txBody>
      </p:sp>
      <p:sp>
        <p:nvSpPr>
          <p:cNvPr id="5" name="Slide Number Placeholder 4">
            <a:extLst>
              <a:ext uri="{FF2B5EF4-FFF2-40B4-BE49-F238E27FC236}">
                <a16:creationId xmlns:a16="http://schemas.microsoft.com/office/drawing/2014/main" id="{A4D67630-E391-7D94-2D7A-C06B199CE4EB}"/>
              </a:ext>
            </a:extLst>
          </p:cNvPr>
          <p:cNvSpPr>
            <a:spLocks noGrp="1"/>
          </p:cNvSpPr>
          <p:nvPr>
            <p:ph type="sldNum" sz="quarter" idx="15"/>
          </p:nvPr>
        </p:nvSpPr>
        <p:spPr/>
        <p:txBody>
          <a:bodyPr/>
          <a:lstStyle/>
          <a:p>
            <a:fld id="{18D65601-5AE2-46FC-B138-694DDD2B510D}" type="slidenum">
              <a:rPr lang="en-US" smtClean="0"/>
              <a:pPr/>
              <a:t>14</a:t>
            </a:fld>
            <a:endParaRPr lang="en-US"/>
          </a:p>
        </p:txBody>
      </p:sp>
      <p:pic>
        <p:nvPicPr>
          <p:cNvPr id="6" name="Picture 2" descr="North Carolina State Seal, HD Png Download - kindpng">
            <a:extLst>
              <a:ext uri="{FF2B5EF4-FFF2-40B4-BE49-F238E27FC236}">
                <a16:creationId xmlns:a16="http://schemas.microsoft.com/office/drawing/2014/main" id="{8DC7B318-329A-BD67-B097-9E22A6A86D1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group of men sitting at a table&#10;&#10;AI-generated content may be incorrect.">
            <a:extLst>
              <a:ext uri="{FF2B5EF4-FFF2-40B4-BE49-F238E27FC236}">
                <a16:creationId xmlns:a16="http://schemas.microsoft.com/office/drawing/2014/main" id="{31E44BA2-EA5A-0E33-6CF4-7FBFC9C3D32F}"/>
              </a:ext>
            </a:extLst>
          </p:cNvPr>
          <p:cNvPicPr>
            <a:picLocks noChangeAspect="1"/>
          </p:cNvPicPr>
          <p:nvPr/>
        </p:nvPicPr>
        <p:blipFill>
          <a:blip r:embed="rId4"/>
          <a:srcRect l="21498" r="-242"/>
          <a:stretch>
            <a:fillRect/>
          </a:stretch>
        </p:blipFill>
        <p:spPr>
          <a:xfrm>
            <a:off x="7047842" y="2560820"/>
            <a:ext cx="5177569" cy="3710066"/>
          </a:xfrm>
          <a:prstGeom prst="rect">
            <a:avLst/>
          </a:prstGeom>
        </p:spPr>
      </p:pic>
    </p:spTree>
    <p:extLst>
      <p:ext uri="{BB962C8B-B14F-4D97-AF65-F5344CB8AC3E}">
        <p14:creationId xmlns:p14="http://schemas.microsoft.com/office/powerpoint/2010/main" val="3414126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1547E-6C93-DFC0-9D14-A55F85A559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2E2988-E70F-BB5E-A457-8BCFF966C8C3}"/>
              </a:ext>
            </a:extLst>
          </p:cNvPr>
          <p:cNvSpPr>
            <a:spLocks noGrp="1"/>
          </p:cNvSpPr>
          <p:nvPr>
            <p:ph type="title"/>
          </p:nvPr>
        </p:nvSpPr>
        <p:spPr>
          <a:xfrm>
            <a:off x="1468814" y="323776"/>
            <a:ext cx="9729763" cy="1427585"/>
          </a:xfrm>
        </p:spPr>
        <p:txBody>
          <a:bodyPr>
            <a:normAutofit/>
          </a:bodyPr>
          <a:lstStyle/>
          <a:p>
            <a:pPr algn="ctr"/>
            <a:r>
              <a:rPr lang="en-US" dirty="0"/>
              <a:t>Section 7 - (87-129) </a:t>
            </a:r>
            <a:br>
              <a:rPr lang="en-US" dirty="0"/>
            </a:br>
            <a:r>
              <a:rPr lang="en-US" sz="2700" dirty="0"/>
              <a:t>Underground Damage Prevention Review Board; enforcement; civil penalties</a:t>
            </a:r>
            <a:endParaRPr lang="en-ZA" sz="2700" dirty="0"/>
          </a:p>
        </p:txBody>
      </p:sp>
      <p:sp>
        <p:nvSpPr>
          <p:cNvPr id="4" name="Content Placeholder 3">
            <a:extLst>
              <a:ext uri="{FF2B5EF4-FFF2-40B4-BE49-F238E27FC236}">
                <a16:creationId xmlns:a16="http://schemas.microsoft.com/office/drawing/2014/main" id="{E501C5AD-91BA-7379-BAA3-8612BD2131D3}"/>
              </a:ext>
            </a:extLst>
          </p:cNvPr>
          <p:cNvSpPr>
            <a:spLocks noGrp="1"/>
          </p:cNvSpPr>
          <p:nvPr>
            <p:ph sz="quarter" idx="12"/>
          </p:nvPr>
        </p:nvSpPr>
        <p:spPr>
          <a:xfrm>
            <a:off x="1381119" y="1830061"/>
            <a:ext cx="3939887" cy="4814031"/>
          </a:xfrm>
        </p:spPr>
        <p:txBody>
          <a:bodyPr vert="horz" lIns="0" tIns="45720" rIns="91440" bIns="45720" rtlCol="0" anchor="t">
            <a:noAutofit/>
          </a:bodyPr>
          <a:lstStyle/>
          <a:p>
            <a:pPr marL="285750" indent="-285750">
              <a:buFont typeface="Arial" panose="020B0604020202020204" pitchFamily="34" charset="0"/>
              <a:buChar char="•"/>
            </a:pPr>
            <a:r>
              <a:rPr lang="en-US" sz="1700" b="1" dirty="0">
                <a:latin typeface="Times New Roman"/>
                <a:cs typeface="Times New Roman"/>
              </a:rPr>
              <a:t>87-129 (b) </a:t>
            </a:r>
            <a:r>
              <a:rPr lang="en-US" sz="1700" dirty="0">
                <a:latin typeface="Times New Roman"/>
                <a:cs typeface="Times New Roman"/>
              </a:rPr>
              <a:t>The Board shall receive reports of alleged violations and shall contact persons against whom reports have been filed from 10 days to </a:t>
            </a:r>
            <a:r>
              <a:rPr lang="en-US" sz="1700" b="1" dirty="0">
                <a:latin typeface="Times New Roman"/>
                <a:cs typeface="Times New Roman"/>
              </a:rPr>
              <a:t>15 working days</a:t>
            </a:r>
            <a:r>
              <a:rPr lang="en-US" sz="1700" dirty="0">
                <a:latin typeface="Times New Roman"/>
                <a:cs typeface="Times New Roman"/>
              </a:rPr>
              <a:t>. </a:t>
            </a:r>
          </a:p>
          <a:p>
            <a:pPr marL="285750" indent="-285750">
              <a:buFont typeface="Arial" panose="020B0604020202020204" pitchFamily="34" charset="0"/>
              <a:buChar char="•"/>
            </a:pPr>
            <a:r>
              <a:rPr lang="en-US" sz="1700" b="1" dirty="0">
                <a:latin typeface="Times New Roman"/>
                <a:cs typeface="Times New Roman"/>
              </a:rPr>
              <a:t>87-129 (b1) </a:t>
            </a:r>
            <a:r>
              <a:rPr lang="en-US" sz="1700" dirty="0">
                <a:latin typeface="Times New Roman"/>
                <a:cs typeface="Times New Roman"/>
              </a:rPr>
              <a:t>The Board shall notify within </a:t>
            </a:r>
            <a:r>
              <a:rPr lang="en-US" sz="1700" b="1" dirty="0">
                <a:latin typeface="Times New Roman"/>
                <a:cs typeface="Times New Roman"/>
              </a:rPr>
              <a:t>30 days</a:t>
            </a:r>
            <a:r>
              <a:rPr lang="en-US" sz="1700" dirty="0">
                <a:latin typeface="Times New Roman"/>
                <a:cs typeface="Times New Roman"/>
              </a:rPr>
              <a:t> each person who is determined to have violated the Article in writing of the Board's determination and the Board's recommended action or penalty. </a:t>
            </a:r>
            <a:endParaRPr lang="en-US" sz="1700" b="1" dirty="0">
              <a:latin typeface="Times New Roman"/>
              <a:cs typeface="Times New Roman"/>
            </a:endParaRPr>
          </a:p>
        </p:txBody>
      </p:sp>
      <p:sp>
        <p:nvSpPr>
          <p:cNvPr id="5" name="Slide Number Placeholder 4">
            <a:extLst>
              <a:ext uri="{FF2B5EF4-FFF2-40B4-BE49-F238E27FC236}">
                <a16:creationId xmlns:a16="http://schemas.microsoft.com/office/drawing/2014/main" id="{529BD677-4CC8-EDD6-2425-0A2760677E62}"/>
              </a:ext>
            </a:extLst>
          </p:cNvPr>
          <p:cNvSpPr>
            <a:spLocks noGrp="1"/>
          </p:cNvSpPr>
          <p:nvPr>
            <p:ph type="sldNum" sz="quarter" idx="15"/>
          </p:nvPr>
        </p:nvSpPr>
        <p:spPr/>
        <p:txBody>
          <a:bodyPr/>
          <a:lstStyle/>
          <a:p>
            <a:fld id="{18D65601-5AE2-46FC-B138-694DDD2B510D}" type="slidenum">
              <a:rPr lang="en-US" smtClean="0"/>
              <a:pPr/>
              <a:t>15</a:t>
            </a:fld>
            <a:endParaRPr lang="en-US"/>
          </a:p>
        </p:txBody>
      </p:sp>
      <p:pic>
        <p:nvPicPr>
          <p:cNvPr id="6" name="Picture 2" descr="North Carolina State Seal, HD Png Download - kindpng">
            <a:extLst>
              <a:ext uri="{FF2B5EF4-FFF2-40B4-BE49-F238E27FC236}">
                <a16:creationId xmlns:a16="http://schemas.microsoft.com/office/drawing/2014/main" id="{5C67E6D8-9B69-7C8C-9673-57D9B6D24B4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6 main types of report writing | Best Assignment Writers Blog">
            <a:extLst>
              <a:ext uri="{FF2B5EF4-FFF2-40B4-BE49-F238E27FC236}">
                <a16:creationId xmlns:a16="http://schemas.microsoft.com/office/drawing/2014/main" id="{21BB9003-14F0-5E4E-8537-5B23EFC435F9}"/>
              </a:ext>
            </a:extLst>
          </p:cNvPr>
          <p:cNvPicPr>
            <a:picLocks noChangeAspect="1"/>
          </p:cNvPicPr>
          <p:nvPr/>
        </p:nvPicPr>
        <p:blipFill>
          <a:blip r:embed="rId4"/>
          <a:stretch>
            <a:fillRect/>
          </a:stretch>
        </p:blipFill>
        <p:spPr>
          <a:xfrm>
            <a:off x="5523005" y="1985598"/>
            <a:ext cx="6753067" cy="4502959"/>
          </a:xfrm>
          <a:prstGeom prst="rect">
            <a:avLst/>
          </a:prstGeom>
        </p:spPr>
      </p:pic>
    </p:spTree>
    <p:extLst>
      <p:ext uri="{BB962C8B-B14F-4D97-AF65-F5344CB8AC3E}">
        <p14:creationId xmlns:p14="http://schemas.microsoft.com/office/powerpoint/2010/main" val="1257486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CB03-63C8-6ABD-24CA-21F3BBA698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4E6708-469E-5D3E-8508-BBABF22B59BA}"/>
              </a:ext>
            </a:extLst>
          </p:cNvPr>
          <p:cNvSpPr>
            <a:spLocks noGrp="1"/>
          </p:cNvSpPr>
          <p:nvPr>
            <p:ph type="title"/>
          </p:nvPr>
        </p:nvSpPr>
        <p:spPr>
          <a:xfrm>
            <a:off x="1468814" y="323776"/>
            <a:ext cx="9729763" cy="1427585"/>
          </a:xfrm>
        </p:spPr>
        <p:txBody>
          <a:bodyPr>
            <a:normAutofit/>
          </a:bodyPr>
          <a:lstStyle/>
          <a:p>
            <a:pPr algn="ctr"/>
            <a:r>
              <a:rPr lang="en-US" dirty="0"/>
              <a:t>Section 7 - (87-129) </a:t>
            </a:r>
            <a:br>
              <a:rPr lang="en-US" dirty="0"/>
            </a:br>
            <a:r>
              <a:rPr lang="en-US" sz="2700" dirty="0"/>
              <a:t>Underground Damage Prevention Review Board; enforcement; civil penalties</a:t>
            </a:r>
            <a:endParaRPr lang="en-ZA" sz="2700" dirty="0"/>
          </a:p>
        </p:txBody>
      </p:sp>
      <p:sp>
        <p:nvSpPr>
          <p:cNvPr id="4" name="Content Placeholder 3">
            <a:extLst>
              <a:ext uri="{FF2B5EF4-FFF2-40B4-BE49-F238E27FC236}">
                <a16:creationId xmlns:a16="http://schemas.microsoft.com/office/drawing/2014/main" id="{FD96C4B9-0582-DA96-BCCF-8FDD08AA1025}"/>
              </a:ext>
            </a:extLst>
          </p:cNvPr>
          <p:cNvSpPr>
            <a:spLocks noGrp="1"/>
          </p:cNvSpPr>
          <p:nvPr>
            <p:ph sz="quarter" idx="12"/>
          </p:nvPr>
        </p:nvSpPr>
        <p:spPr>
          <a:xfrm>
            <a:off x="1530183" y="1915794"/>
            <a:ext cx="5091546" cy="4340747"/>
          </a:xfrm>
        </p:spPr>
        <p:txBody>
          <a:bodyPr vert="horz" lIns="0" tIns="45720" rIns="91440" bIns="45720" rtlCol="0" anchor="t">
            <a:noAutofit/>
          </a:bodyPr>
          <a:lstStyle/>
          <a:p>
            <a:pPr marL="285750" indent="-285750">
              <a:buFont typeface="Arial" panose="020B0604020202020204" pitchFamily="34" charset="0"/>
              <a:buChar char="•"/>
            </a:pPr>
            <a:r>
              <a:rPr lang="en-US" sz="1700" b="1" dirty="0">
                <a:latin typeface="Times New Roman"/>
                <a:cs typeface="Times New Roman"/>
              </a:rPr>
              <a:t>87-129 (b2) A person deemed to be in violation could request an </a:t>
            </a:r>
            <a:r>
              <a:rPr lang="en-US" sz="1700" b="1" u="sng" dirty="0">
                <a:latin typeface="Times New Roman"/>
                <a:cs typeface="Times New Roman"/>
              </a:rPr>
              <a:t>informal conference</a:t>
            </a:r>
            <a:r>
              <a:rPr lang="en-US" sz="1700" b="1" dirty="0">
                <a:latin typeface="Times New Roman"/>
                <a:cs typeface="Times New Roman"/>
              </a:rPr>
              <a:t> before the Board within 30 days of the determination. Such a person must attend the informal conference in person. The person may be represented by an attorney or other person and present evidence and make arguments in favor of the person's position. Following the informal conference, the Board may reverse, modify, or uphold its original findings. If the Board recommends a penalty, the Board shall notify the Utilities Commission, and the Commission must issue an order imposing the penalty within 30 days.  </a:t>
            </a:r>
            <a:endParaRPr lang="en-US" sz="17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B1B2FB22-F7A9-C34C-D8F2-ED8D0E09B1F0}"/>
              </a:ext>
            </a:extLst>
          </p:cNvPr>
          <p:cNvSpPr>
            <a:spLocks noGrp="1"/>
          </p:cNvSpPr>
          <p:nvPr>
            <p:ph type="sldNum" sz="quarter" idx="15"/>
          </p:nvPr>
        </p:nvSpPr>
        <p:spPr/>
        <p:txBody>
          <a:bodyPr/>
          <a:lstStyle/>
          <a:p>
            <a:fld id="{18D65601-5AE2-46FC-B138-694DDD2B510D}" type="slidenum">
              <a:rPr lang="en-US" smtClean="0"/>
              <a:pPr/>
              <a:t>16</a:t>
            </a:fld>
            <a:endParaRPr lang="en-US"/>
          </a:p>
        </p:txBody>
      </p:sp>
      <p:pic>
        <p:nvPicPr>
          <p:cNvPr id="6" name="Picture 2" descr="North Carolina State Seal, HD Png Download - kindpng">
            <a:extLst>
              <a:ext uri="{FF2B5EF4-FFF2-40B4-BE49-F238E27FC236}">
                <a16:creationId xmlns:a16="http://schemas.microsoft.com/office/drawing/2014/main" id="{890C8FD8-A65B-C1FD-D04D-3ACE7A0B840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120+ Top View Board Meeting Stock Illustrations, Royalty-Free Vector  Graphics &amp; Clip Art - iStock">
            <a:extLst>
              <a:ext uri="{FF2B5EF4-FFF2-40B4-BE49-F238E27FC236}">
                <a16:creationId xmlns:a16="http://schemas.microsoft.com/office/drawing/2014/main" id="{E813F4C1-B8B0-32DA-D959-B34CAA47981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981981" y="1458496"/>
            <a:ext cx="4711285" cy="4340747"/>
          </a:xfrm>
          <a:prstGeom prst="rect">
            <a:avLst/>
          </a:prstGeom>
        </p:spPr>
      </p:pic>
    </p:spTree>
    <p:extLst>
      <p:ext uri="{BB962C8B-B14F-4D97-AF65-F5344CB8AC3E}">
        <p14:creationId xmlns:p14="http://schemas.microsoft.com/office/powerpoint/2010/main" val="356900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A6F27-D165-93D9-C3BE-8675856D05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B91B3A-2D7B-A0F5-A689-82D1B99613EF}"/>
              </a:ext>
            </a:extLst>
          </p:cNvPr>
          <p:cNvSpPr>
            <a:spLocks noGrp="1"/>
          </p:cNvSpPr>
          <p:nvPr>
            <p:ph type="title"/>
          </p:nvPr>
        </p:nvSpPr>
        <p:spPr>
          <a:xfrm>
            <a:off x="1468814" y="323776"/>
            <a:ext cx="9729763" cy="1427585"/>
          </a:xfrm>
        </p:spPr>
        <p:txBody>
          <a:bodyPr>
            <a:normAutofit/>
          </a:bodyPr>
          <a:lstStyle/>
          <a:p>
            <a:pPr algn="ctr"/>
            <a:r>
              <a:rPr lang="en-US" dirty="0"/>
              <a:t>Section 7 - (87-129)</a:t>
            </a:r>
            <a:br>
              <a:rPr lang="en-US" dirty="0"/>
            </a:br>
            <a:r>
              <a:rPr lang="en-US" sz="2700" dirty="0"/>
              <a:t>Underground Damage </a:t>
            </a:r>
            <a:r>
              <a:rPr lang="en-US" sz="2400" dirty="0"/>
              <a:t>Prevention Review Board; enforcement; civil penalties</a:t>
            </a:r>
            <a:endParaRPr lang="en-ZA" sz="2400" dirty="0"/>
          </a:p>
        </p:txBody>
      </p:sp>
      <p:sp>
        <p:nvSpPr>
          <p:cNvPr id="4" name="Content Placeholder 3">
            <a:extLst>
              <a:ext uri="{FF2B5EF4-FFF2-40B4-BE49-F238E27FC236}">
                <a16:creationId xmlns:a16="http://schemas.microsoft.com/office/drawing/2014/main" id="{5A22C2AD-388D-278A-3189-914BFC258AA5}"/>
              </a:ext>
            </a:extLst>
          </p:cNvPr>
          <p:cNvSpPr>
            <a:spLocks noGrp="1"/>
          </p:cNvSpPr>
          <p:nvPr>
            <p:ph sz="quarter" idx="12"/>
          </p:nvPr>
        </p:nvSpPr>
        <p:spPr>
          <a:xfrm>
            <a:off x="7414913" y="2030148"/>
            <a:ext cx="4289657" cy="4239409"/>
          </a:xfrm>
        </p:spPr>
        <p:txBody>
          <a:bodyPr vert="horz" lIns="0" tIns="45720" rIns="91440" bIns="45720" rtlCol="0" anchor="t">
            <a:noAutofit/>
          </a:bodyPr>
          <a:lstStyle/>
          <a:p>
            <a:pPr marL="285750" indent="-285750">
              <a:buChar char="•"/>
            </a:pPr>
            <a:r>
              <a:rPr lang="en-US" sz="1700" b="1" dirty="0">
                <a:latin typeface="Times New Roman"/>
                <a:cs typeface="Times New Roman"/>
              </a:rPr>
              <a:t>87-129 (d1) The Utilities Commission shall annually report to the Board compliance of persons on whom fines or penalties have been imposed. </a:t>
            </a:r>
          </a:p>
          <a:p>
            <a:pPr marL="285750" indent="-285750">
              <a:buFont typeface="Arial" panose="020B0604020202020204" pitchFamily="34" charset="0"/>
              <a:buChar char="•"/>
            </a:pPr>
            <a:r>
              <a:rPr lang="en-US" sz="1700" b="1" dirty="0">
                <a:latin typeface="Times New Roman"/>
                <a:cs typeface="Times New Roman"/>
              </a:rPr>
              <a:t>87-129 (d2) If the penalty is not paid to the Utilities Commission within 90 days of issuance, the Attorney General, at the request of the Utilities Commission, shall bring an action in the name of the State of NC in the Superior Court for Wake County to recover the penalty. </a:t>
            </a:r>
          </a:p>
        </p:txBody>
      </p:sp>
      <p:sp>
        <p:nvSpPr>
          <p:cNvPr id="5" name="Slide Number Placeholder 4">
            <a:extLst>
              <a:ext uri="{FF2B5EF4-FFF2-40B4-BE49-F238E27FC236}">
                <a16:creationId xmlns:a16="http://schemas.microsoft.com/office/drawing/2014/main" id="{0A6DEB3A-9251-E64F-57A3-571ACD36E037}"/>
              </a:ext>
            </a:extLst>
          </p:cNvPr>
          <p:cNvSpPr>
            <a:spLocks noGrp="1"/>
          </p:cNvSpPr>
          <p:nvPr>
            <p:ph type="sldNum" sz="quarter" idx="15"/>
          </p:nvPr>
        </p:nvSpPr>
        <p:spPr/>
        <p:txBody>
          <a:bodyPr/>
          <a:lstStyle/>
          <a:p>
            <a:fld id="{18D65601-5AE2-46FC-B138-694DDD2B510D}" type="slidenum">
              <a:rPr lang="en-US" smtClean="0"/>
              <a:pPr/>
              <a:t>17</a:t>
            </a:fld>
            <a:endParaRPr lang="en-US"/>
          </a:p>
        </p:txBody>
      </p:sp>
      <p:pic>
        <p:nvPicPr>
          <p:cNvPr id="6" name="Picture 2" descr="North Carolina State Seal, HD Png Download - kindpng">
            <a:extLst>
              <a:ext uri="{FF2B5EF4-FFF2-40B4-BE49-F238E27FC236}">
                <a16:creationId xmlns:a16="http://schemas.microsoft.com/office/drawing/2014/main" id="{154B4306-A6BF-3F47-60A7-206E6F29D9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The N.C. Utilities Commission is almost fully filled… | Canary Media">
            <a:extLst>
              <a:ext uri="{FF2B5EF4-FFF2-40B4-BE49-F238E27FC236}">
                <a16:creationId xmlns:a16="http://schemas.microsoft.com/office/drawing/2014/main" id="{8A0133F4-19D5-CCA0-4F7C-7812E81C34CF}"/>
              </a:ext>
            </a:extLst>
          </p:cNvPr>
          <p:cNvPicPr>
            <a:picLocks noChangeAspect="1"/>
          </p:cNvPicPr>
          <p:nvPr/>
        </p:nvPicPr>
        <p:blipFill>
          <a:blip r:embed="rId5"/>
          <a:stretch>
            <a:fillRect/>
          </a:stretch>
        </p:blipFill>
        <p:spPr>
          <a:xfrm>
            <a:off x="149785" y="1751361"/>
            <a:ext cx="6977920" cy="4039068"/>
          </a:xfrm>
          <a:prstGeom prst="rect">
            <a:avLst/>
          </a:prstGeom>
        </p:spPr>
      </p:pic>
    </p:spTree>
    <p:extLst>
      <p:ext uri="{BB962C8B-B14F-4D97-AF65-F5344CB8AC3E}">
        <p14:creationId xmlns:p14="http://schemas.microsoft.com/office/powerpoint/2010/main" val="1967029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D5FE29-9A07-3FB2-E983-AA6D442D43F2}"/>
              </a:ext>
            </a:extLst>
          </p:cNvPr>
          <p:cNvPicPr>
            <a:picLocks noChangeAspect="1"/>
          </p:cNvPicPr>
          <p:nvPr/>
        </p:nvPicPr>
        <p:blipFill>
          <a:blip r:embed="rId2"/>
          <a:stretch>
            <a:fillRect/>
          </a:stretch>
        </p:blipFill>
        <p:spPr>
          <a:xfrm>
            <a:off x="1657061" y="0"/>
            <a:ext cx="8877877" cy="6858000"/>
          </a:xfrm>
          <a:prstGeom prst="rect">
            <a:avLst/>
          </a:prstGeom>
        </p:spPr>
      </p:pic>
    </p:spTree>
    <p:extLst>
      <p:ext uri="{BB962C8B-B14F-4D97-AF65-F5344CB8AC3E}">
        <p14:creationId xmlns:p14="http://schemas.microsoft.com/office/powerpoint/2010/main" val="1165500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6C600-7E3F-4693-6117-DE7275F6DB2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1CFA566-EB78-6B8B-7E88-5B8B1A906FA6}"/>
              </a:ext>
            </a:extLst>
          </p:cNvPr>
          <p:cNvPicPr>
            <a:picLocks noChangeAspect="1"/>
          </p:cNvPicPr>
          <p:nvPr/>
        </p:nvPicPr>
        <p:blipFill>
          <a:blip r:embed="rId2"/>
          <a:stretch>
            <a:fillRect/>
          </a:stretch>
        </p:blipFill>
        <p:spPr>
          <a:xfrm>
            <a:off x="1603244" y="0"/>
            <a:ext cx="8985511" cy="6858000"/>
          </a:xfrm>
          <a:prstGeom prst="rect">
            <a:avLst/>
          </a:prstGeom>
        </p:spPr>
      </p:pic>
    </p:spTree>
    <p:extLst>
      <p:ext uri="{BB962C8B-B14F-4D97-AF65-F5344CB8AC3E}">
        <p14:creationId xmlns:p14="http://schemas.microsoft.com/office/powerpoint/2010/main" val="330618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7761-0B88-A5E8-0B78-C39173D05F4D}"/>
              </a:ext>
            </a:extLst>
          </p:cNvPr>
          <p:cNvSpPr>
            <a:spLocks noGrp="1"/>
          </p:cNvSpPr>
          <p:nvPr>
            <p:ph type="title"/>
          </p:nvPr>
        </p:nvSpPr>
        <p:spPr>
          <a:xfrm>
            <a:off x="1139495" y="759692"/>
            <a:ext cx="2721306" cy="2333463"/>
          </a:xfrm>
        </p:spPr>
        <p:txBody>
          <a:bodyPr/>
          <a:lstStyle/>
          <a:p>
            <a:r>
              <a:rPr lang="en-US">
                <a:latin typeface="Times New Roman" panose="02020603050405020304" pitchFamily="18" charset="0"/>
                <a:cs typeface="Times New Roman" panose="02020603050405020304" pitchFamily="18" charset="0"/>
              </a:rPr>
              <a:t>OVERVIEW: </a:t>
            </a:r>
            <a:r>
              <a:rPr lang="en-US" sz="2000">
                <a:latin typeface="Times New Roman" panose="02020603050405020304" pitchFamily="18" charset="0"/>
                <a:cs typeface="Times New Roman" panose="02020603050405020304" pitchFamily="18" charset="0"/>
              </a:rPr>
              <a:t>House Bill 247 would do all of the following with regard to marking of underground utilities</a:t>
            </a:r>
            <a:r>
              <a:rPr lang="en-US" sz="2400">
                <a:latin typeface="Times New Roman" panose="02020603050405020304" pitchFamily="18" charset="0"/>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2BA04E6-CD61-B962-4287-DEC1993C32D6}"/>
              </a:ext>
            </a:extLst>
          </p:cNvPr>
          <p:cNvSpPr>
            <a:spLocks noGrp="1"/>
          </p:cNvSpPr>
          <p:nvPr>
            <p:ph sz="quarter" idx="12"/>
          </p:nvPr>
        </p:nvSpPr>
        <p:spPr>
          <a:xfrm>
            <a:off x="4075290" y="1086698"/>
            <a:ext cx="7936088" cy="5407091"/>
          </a:xfrm>
        </p:spPr>
        <p:txBody>
          <a:bodyPr>
            <a:normAutofit fontScale="92500" lnSpcReduction="10000"/>
          </a:bodyPr>
          <a:lstStyle/>
          <a:p>
            <a:r>
              <a:rPr lang="en-US">
                <a:latin typeface="Times New Roman" panose="02020603050405020304" pitchFamily="18" charset="0"/>
                <a:cs typeface="Times New Roman" panose="02020603050405020304" pitchFamily="18" charset="0"/>
              </a:rPr>
              <a:t>Specify that nonmechanized equipment includes soft dig technologies. </a:t>
            </a:r>
          </a:p>
          <a:p>
            <a:r>
              <a:rPr lang="en-US">
                <a:latin typeface="Times New Roman" panose="02020603050405020304" pitchFamily="18" charset="0"/>
                <a:cs typeface="Times New Roman" panose="02020603050405020304" pitchFamily="18" charset="0"/>
              </a:rPr>
              <a:t>Clarify the standards of painted surface marks for operators marking underground facilities and adjust response times for requests for marking of a facility. </a:t>
            </a:r>
          </a:p>
          <a:p>
            <a:r>
              <a:rPr lang="en-US">
                <a:latin typeface="Times New Roman" panose="02020603050405020304" pitchFamily="18" charset="0"/>
                <a:cs typeface="Times New Roman" panose="02020603050405020304" pitchFamily="18" charset="0"/>
              </a:rPr>
              <a:t>Shorten the notice period for projects not involving subaqueous facilities, extend notice validity, limit the area for facility location requests, and clarify excavation practices near pipelines. </a:t>
            </a:r>
          </a:p>
          <a:p>
            <a:r>
              <a:rPr lang="en-US">
                <a:latin typeface="Times New Roman" panose="02020603050405020304" pitchFamily="18" charset="0"/>
                <a:cs typeface="Times New Roman" panose="02020603050405020304" pitchFamily="18" charset="0"/>
              </a:rPr>
              <a:t>Amend exemptions from requirements for notice before commencing an excavation. </a:t>
            </a:r>
          </a:p>
          <a:p>
            <a:r>
              <a:rPr lang="en-US">
                <a:latin typeface="Times New Roman" panose="02020603050405020304" pitchFamily="18" charset="0"/>
                <a:cs typeface="Times New Roman" panose="02020603050405020304" pitchFamily="18" charset="0"/>
              </a:rPr>
              <a:t>Clarify that the venue for all actions arising from actual and consequential damages occurring in this State is the county where the damages occurred. </a:t>
            </a:r>
          </a:p>
          <a:p>
            <a:r>
              <a:rPr lang="en-US">
                <a:latin typeface="Times New Roman" panose="02020603050405020304" pitchFamily="18" charset="0"/>
                <a:cs typeface="Times New Roman" panose="02020603050405020304" pitchFamily="18" charset="0"/>
              </a:rPr>
              <a:t>Create a rebuttable presumption that an excavator has exercised due care in certain circumstances. </a:t>
            </a:r>
          </a:p>
          <a:p>
            <a:r>
              <a:rPr lang="en-US">
                <a:latin typeface="Times New Roman" panose="02020603050405020304" pitchFamily="18" charset="0"/>
                <a:cs typeface="Times New Roman" panose="02020603050405020304" pitchFamily="18" charset="0"/>
              </a:rPr>
              <a:t>Make changes to the Underground Damage Prevention Review Board (Board) concerning vacancies and quorum and allow an informal conference process to request that the Board reverse or modify its determinations concerning violations of the Act. </a:t>
            </a:r>
          </a:p>
        </p:txBody>
      </p:sp>
      <p:sp>
        <p:nvSpPr>
          <p:cNvPr id="4" name="Slide Number Placeholder 3">
            <a:extLst>
              <a:ext uri="{FF2B5EF4-FFF2-40B4-BE49-F238E27FC236}">
                <a16:creationId xmlns:a16="http://schemas.microsoft.com/office/drawing/2014/main" id="{2CD4601E-33F5-5714-867D-A0B584DA7C11}"/>
              </a:ext>
            </a:extLst>
          </p:cNvPr>
          <p:cNvSpPr>
            <a:spLocks noGrp="1"/>
          </p:cNvSpPr>
          <p:nvPr>
            <p:ph type="sldNum" sz="quarter" idx="15"/>
          </p:nvPr>
        </p:nvSpPr>
        <p:spPr/>
        <p:txBody>
          <a:bodyPr/>
          <a:lstStyle/>
          <a:p>
            <a:fld id="{18D65601-5AE2-46FC-B138-694DDD2B510D}" type="slidenum">
              <a:rPr lang="en-US" smtClean="0"/>
              <a:pPr/>
              <a:t>2</a:t>
            </a:fld>
            <a:endParaRPr lang="en-US"/>
          </a:p>
        </p:txBody>
      </p:sp>
      <p:pic>
        <p:nvPicPr>
          <p:cNvPr id="5" name="Picture 4" descr="A person wearing rubber boots and standing on a shovel&#10;&#10;AI-generated content may be incorrect.">
            <a:extLst>
              <a:ext uri="{FF2B5EF4-FFF2-40B4-BE49-F238E27FC236}">
                <a16:creationId xmlns:a16="http://schemas.microsoft.com/office/drawing/2014/main" id="{583FB2DA-0F9A-1012-88C7-7E7377BD0280}"/>
              </a:ext>
            </a:extLst>
          </p:cNvPr>
          <p:cNvPicPr>
            <a:picLocks noChangeAspect="1"/>
          </p:cNvPicPr>
          <p:nvPr/>
        </p:nvPicPr>
        <p:blipFill>
          <a:blip r:embed="rId2"/>
          <a:srcRect l="5988" r="42649" b="-169"/>
          <a:stretch>
            <a:fillRect/>
          </a:stretch>
        </p:blipFill>
        <p:spPr>
          <a:xfrm>
            <a:off x="1143894" y="3059545"/>
            <a:ext cx="2521723" cy="3209662"/>
          </a:xfrm>
          <a:prstGeom prst="rect">
            <a:avLst/>
          </a:prstGeom>
        </p:spPr>
      </p:pic>
      <p:pic>
        <p:nvPicPr>
          <p:cNvPr id="7" name="Picture 2" descr="North Carolina State Seal, HD Png Download - kindpng">
            <a:extLst>
              <a:ext uri="{FF2B5EF4-FFF2-40B4-BE49-F238E27FC236}">
                <a16:creationId xmlns:a16="http://schemas.microsoft.com/office/drawing/2014/main" id="{72E4CAA8-1B20-125E-358F-12431049414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455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ECFE66-A9E7-A365-967B-2FD670CB3923}"/>
              </a:ext>
            </a:extLst>
          </p:cNvPr>
          <p:cNvSpPr>
            <a:spLocks noGrp="1"/>
          </p:cNvSpPr>
          <p:nvPr>
            <p:ph sz="quarter" idx="10"/>
          </p:nvPr>
        </p:nvSpPr>
        <p:spPr>
          <a:xfrm>
            <a:off x="1625600" y="634021"/>
            <a:ext cx="6841067" cy="2402691"/>
          </a:xfrm>
        </p:spPr>
        <p:txBody>
          <a:bodyPr>
            <a:normAutofit/>
          </a:bodyPr>
          <a:lstStyle/>
          <a:p>
            <a:r>
              <a:rPr lang="en-US" sz="3200" b="1" dirty="0"/>
              <a:t>EFFECTIVE DATE: </a:t>
            </a:r>
            <a:r>
              <a:rPr lang="en-US" sz="3200" dirty="0"/>
              <a:t>This act becomes effective October 1, 2025. </a:t>
            </a:r>
          </a:p>
        </p:txBody>
      </p:sp>
      <p:pic>
        <p:nvPicPr>
          <p:cNvPr id="7" name="Graphic 6" descr="Monthly calendar with solid fill">
            <a:extLst>
              <a:ext uri="{FF2B5EF4-FFF2-40B4-BE49-F238E27FC236}">
                <a16:creationId xmlns:a16="http://schemas.microsoft.com/office/drawing/2014/main" id="{D9B2A306-F31A-F1DA-C49E-0989C0C7C4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20755" y="3262490"/>
            <a:ext cx="3245556" cy="3245556"/>
          </a:xfrm>
          <a:prstGeom prst="rect">
            <a:avLst/>
          </a:prstGeom>
        </p:spPr>
      </p:pic>
      <p:pic>
        <p:nvPicPr>
          <p:cNvPr id="8" name="Picture 2" descr="North Carolina State Seal, HD Png Download - kindpng">
            <a:extLst>
              <a:ext uri="{FF2B5EF4-FFF2-40B4-BE49-F238E27FC236}">
                <a16:creationId xmlns:a16="http://schemas.microsoft.com/office/drawing/2014/main" id="{65999978-6356-F74B-FFBE-48582C5C2E6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343287" y="3465690"/>
            <a:ext cx="3171048" cy="2839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370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D0E47E-D228-15EB-5886-33E9AA181D03}"/>
              </a:ext>
            </a:extLst>
          </p:cNvPr>
          <p:cNvSpPr>
            <a:spLocks noGrp="1"/>
          </p:cNvSpPr>
          <p:nvPr>
            <p:ph type="title"/>
          </p:nvPr>
        </p:nvSpPr>
        <p:spPr>
          <a:xfrm>
            <a:off x="1353827" y="1278294"/>
            <a:ext cx="5000318" cy="4904141"/>
          </a:xfrm>
        </p:spPr>
        <p:txBody>
          <a:bodyPr/>
          <a:lstStyle/>
          <a:p>
            <a:r>
              <a:rPr lang="en-US" b="1">
                <a:latin typeface="Arial" panose="020B0604020202020204" pitchFamily="34" charset="0"/>
                <a:cs typeface="Arial" panose="020B0604020202020204" pitchFamily="34" charset="0"/>
              </a:rPr>
              <a:t>CURRENT LAW AND BILL ANALYSIS: </a:t>
            </a:r>
            <a:endParaRPr lang="en-US">
              <a:latin typeface="Arial" panose="020B0604020202020204" pitchFamily="34" charset="0"/>
              <a:cs typeface="Arial" panose="020B0604020202020204" pitchFamily="34" charset="0"/>
            </a:endParaRPr>
          </a:p>
        </p:txBody>
      </p:sp>
      <p:pic>
        <p:nvPicPr>
          <p:cNvPr id="4" name="Picture Placeholder 17" descr="People discussing work at law firm">
            <a:extLst>
              <a:ext uri="{FF2B5EF4-FFF2-40B4-BE49-F238E27FC236}">
                <a16:creationId xmlns:a16="http://schemas.microsoft.com/office/drawing/2014/main" id="{5E6D83BB-8C90-A74A-7CB5-59884B99448A}"/>
              </a:ext>
            </a:extLst>
          </p:cNvPr>
          <p:cNvPicPr>
            <a:picLocks noGrp="1" noChangeAspect="1"/>
          </p:cNvPicPr>
          <p:nvPr>
            <p:ph type="pic" sz="quarter" idx="13"/>
          </p:nvPr>
        </p:nvPicPr>
        <p:blipFill>
          <a:blip r:embed="rId2"/>
          <a:srcRect l="27469" r="27469"/>
          <a:stretch/>
        </p:blipFill>
        <p:spPr>
          <a:xfrm>
            <a:off x="6642169" y="-1"/>
            <a:ext cx="4635426" cy="6857999"/>
          </a:xfrm>
        </p:spPr>
      </p:pic>
      <p:pic>
        <p:nvPicPr>
          <p:cNvPr id="5" name="Picture 2" descr="North Carolina State Seal, HD Png Download - kindpng">
            <a:extLst>
              <a:ext uri="{FF2B5EF4-FFF2-40B4-BE49-F238E27FC236}">
                <a16:creationId xmlns:a16="http://schemas.microsoft.com/office/drawing/2014/main" id="{BE117919-F21B-A5B7-3CEB-E4035B2C2F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118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BC60-AA38-5DEF-3160-0CAA68F3D28C}"/>
              </a:ext>
            </a:extLst>
          </p:cNvPr>
          <p:cNvSpPr>
            <a:spLocks noGrp="1"/>
          </p:cNvSpPr>
          <p:nvPr>
            <p:ph type="title"/>
          </p:nvPr>
        </p:nvSpPr>
        <p:spPr>
          <a:xfrm>
            <a:off x="1468814" y="503852"/>
            <a:ext cx="9808773" cy="1427585"/>
          </a:xfrm>
        </p:spPr>
        <p:txBody>
          <a:bodyPr anchor="ctr">
            <a:normAutofit/>
          </a:bodyPr>
          <a:lstStyle/>
          <a:p>
            <a:r>
              <a:rPr lang="en-US"/>
              <a:t>Section 1 – (87-117) Definitions</a:t>
            </a:r>
            <a:endParaRPr lang="en-ZA"/>
          </a:p>
        </p:txBody>
      </p:sp>
      <p:sp>
        <p:nvSpPr>
          <p:cNvPr id="3" name="Content Placeholder 2">
            <a:extLst>
              <a:ext uri="{FF2B5EF4-FFF2-40B4-BE49-F238E27FC236}">
                <a16:creationId xmlns:a16="http://schemas.microsoft.com/office/drawing/2014/main" id="{1EBEE570-1B5E-FFD1-485D-D77E4E6FE7C0}"/>
              </a:ext>
            </a:extLst>
          </p:cNvPr>
          <p:cNvSpPr>
            <a:spLocks noGrp="1"/>
          </p:cNvSpPr>
          <p:nvPr>
            <p:ph sz="quarter" idx="12"/>
          </p:nvPr>
        </p:nvSpPr>
        <p:spPr>
          <a:xfrm>
            <a:off x="1468814" y="2057400"/>
            <a:ext cx="3362829" cy="4119463"/>
          </a:xfrm>
        </p:spPr>
        <p:txBody>
          <a:bodyPr>
            <a:normAutofit fontScale="77500" lnSpcReduction="20000"/>
          </a:bodyPr>
          <a:lstStyle/>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87-117 (15) –</a:t>
            </a:r>
            <a:r>
              <a:rPr lang="en-US" sz="2400" dirty="0">
                <a:latin typeface="Times New Roman" panose="02020603050405020304" pitchFamily="18" charset="0"/>
                <a:cs typeface="Times New Roman" panose="02020603050405020304" pitchFamily="18" charset="0"/>
              </a:rPr>
              <a:t> Nonmechanized equipment – Hand tools and </a:t>
            </a:r>
            <a:r>
              <a:rPr lang="en-US" sz="2400" b="1" dirty="0">
                <a:latin typeface="Times New Roman" panose="02020603050405020304" pitchFamily="18" charset="0"/>
                <a:cs typeface="Times New Roman" panose="02020603050405020304" pitchFamily="18" charset="0"/>
              </a:rPr>
              <a:t>soft dig technologies.</a:t>
            </a: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87-117 (20a)“Soft dig technologies“- An excavation method that uses air or water pressure to break up soil and remove it with vacuum extraction. </a:t>
            </a: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87-117 (22) – </a:t>
            </a:r>
            <a:r>
              <a:rPr lang="en-US" sz="2400" dirty="0">
                <a:latin typeface="Times New Roman" panose="02020603050405020304" pitchFamily="18" charset="0"/>
                <a:cs typeface="Times New Roman" panose="02020603050405020304" pitchFamily="18" charset="0"/>
              </a:rPr>
              <a:t>Tolerance zone – If the diameter of the facility is known, the </a:t>
            </a:r>
            <a:r>
              <a:rPr lang="en-US" sz="2400" b="1" dirty="0">
                <a:latin typeface="Times New Roman" panose="02020603050405020304" pitchFamily="18" charset="0"/>
                <a:cs typeface="Times New Roman" panose="02020603050405020304" pitchFamily="18" charset="0"/>
              </a:rPr>
              <a:t>horizontal</a:t>
            </a:r>
            <a:r>
              <a:rPr lang="en-US" sz="2400" dirty="0">
                <a:latin typeface="Times New Roman" panose="02020603050405020304" pitchFamily="18" charset="0"/>
                <a:cs typeface="Times New Roman" panose="02020603050405020304" pitchFamily="18" charset="0"/>
              </a:rPr>
              <a:t> distance of one-half of the known diameter plus 24 inches on either side</a:t>
            </a:r>
          </a:p>
        </p:txBody>
      </p:sp>
      <p:pic>
        <p:nvPicPr>
          <p:cNvPr id="6" name="Picture 5" descr="A person in orange work clothes holding a pole&#10;&#10;AI-generated content may be incorrect.">
            <a:extLst>
              <a:ext uri="{FF2B5EF4-FFF2-40B4-BE49-F238E27FC236}">
                <a16:creationId xmlns:a16="http://schemas.microsoft.com/office/drawing/2014/main" id="{C448D9CE-66B9-E8B9-834E-277F76EEBB33}"/>
              </a:ext>
            </a:extLst>
          </p:cNvPr>
          <p:cNvPicPr>
            <a:picLocks noChangeAspect="1"/>
          </p:cNvPicPr>
          <p:nvPr/>
        </p:nvPicPr>
        <p:blipFill>
          <a:blip r:embed="rId2"/>
          <a:srcRect r="1389" b="2"/>
          <a:stretch>
            <a:fillRect/>
          </a:stretch>
        </p:blipFill>
        <p:spPr>
          <a:xfrm>
            <a:off x="5191727" y="2057401"/>
            <a:ext cx="6085857" cy="4119463"/>
          </a:xfrm>
          <a:prstGeom prst="rect">
            <a:avLst/>
          </a:prstGeom>
          <a:noFill/>
        </p:spPr>
      </p:pic>
      <p:sp>
        <p:nvSpPr>
          <p:cNvPr id="4" name="Slide Number Placeholder 3">
            <a:extLst>
              <a:ext uri="{FF2B5EF4-FFF2-40B4-BE49-F238E27FC236}">
                <a16:creationId xmlns:a16="http://schemas.microsoft.com/office/drawing/2014/main" id="{527C964F-E2D5-D8E7-C513-C47A7E409DF3}"/>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4</a:t>
            </a:fld>
            <a:endParaRPr lang="en-US"/>
          </a:p>
        </p:txBody>
      </p:sp>
      <p:pic>
        <p:nvPicPr>
          <p:cNvPr id="7" name="Picture 2" descr="North Carolina State Seal, HD Png Download - kindpng">
            <a:extLst>
              <a:ext uri="{FF2B5EF4-FFF2-40B4-BE49-F238E27FC236}">
                <a16:creationId xmlns:a16="http://schemas.microsoft.com/office/drawing/2014/main" id="{90F0E5E3-CB67-961F-0BDE-87CC8445969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152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F71E8-8D71-9405-3A01-01C3B8F86877}"/>
              </a:ext>
            </a:extLst>
          </p:cNvPr>
          <p:cNvSpPr>
            <a:spLocks noGrp="1"/>
          </p:cNvSpPr>
          <p:nvPr>
            <p:ph type="title"/>
          </p:nvPr>
        </p:nvSpPr>
        <p:spPr>
          <a:xfrm>
            <a:off x="1468814" y="503852"/>
            <a:ext cx="5015815" cy="1434676"/>
          </a:xfrm>
        </p:spPr>
        <p:txBody>
          <a:bodyPr>
            <a:normAutofit fontScale="90000"/>
          </a:bodyPr>
          <a:lstStyle/>
          <a:p>
            <a:pPr algn="ctr"/>
            <a:r>
              <a:rPr lang="en-US"/>
              <a:t>Section 2 – (87-121) Facility operator responsibilities</a:t>
            </a:r>
            <a:endParaRPr lang="en-ZA"/>
          </a:p>
        </p:txBody>
      </p:sp>
      <p:sp>
        <p:nvSpPr>
          <p:cNvPr id="4" name="Content Placeholder 3">
            <a:extLst>
              <a:ext uri="{FF2B5EF4-FFF2-40B4-BE49-F238E27FC236}">
                <a16:creationId xmlns:a16="http://schemas.microsoft.com/office/drawing/2014/main" id="{392C90C5-5198-C255-02F9-1608AA49E088}"/>
              </a:ext>
            </a:extLst>
          </p:cNvPr>
          <p:cNvSpPr>
            <a:spLocks noGrp="1"/>
          </p:cNvSpPr>
          <p:nvPr>
            <p:ph sz="quarter" idx="12"/>
          </p:nvPr>
        </p:nvSpPr>
        <p:spPr>
          <a:xfrm>
            <a:off x="1468814" y="2109038"/>
            <a:ext cx="4627186" cy="4119463"/>
          </a:xfrm>
        </p:spPr>
        <p:txBody>
          <a:bodyPr>
            <a:normAutofit lnSpcReduction="10000"/>
          </a:bodyPr>
          <a:lstStyle/>
          <a:p>
            <a:pPr marL="342900" indent="-3429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87-121 (a)(1) </a:t>
            </a:r>
            <a:r>
              <a:rPr lang="en-US" dirty="0">
                <a:latin typeface="Times New Roman" panose="02020603050405020304" pitchFamily="18" charset="0"/>
                <a:cs typeface="Times New Roman" panose="02020603050405020304" pitchFamily="18" charset="0"/>
              </a:rPr>
              <a:t>Specifies when a facility operator marks facilities, </a:t>
            </a:r>
            <a:r>
              <a:rPr lang="en-US" b="1" dirty="0">
                <a:latin typeface="Times New Roman" panose="02020603050405020304" pitchFamily="18" charset="0"/>
                <a:cs typeface="Times New Roman" panose="02020603050405020304" pitchFamily="18" charset="0"/>
              </a:rPr>
              <a:t>where practical, the painted surface marks must be long enough to distinguish them from dots</a:t>
            </a:r>
            <a:r>
              <a:rPr lang="en-US"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87-121 (b) </a:t>
            </a:r>
            <a:r>
              <a:rPr lang="en-US" dirty="0">
                <a:latin typeface="Times New Roman" panose="02020603050405020304" pitchFamily="18" charset="0"/>
                <a:cs typeface="Times New Roman" panose="02020603050405020304" pitchFamily="18" charset="0"/>
              </a:rPr>
              <a:t>This section would also modify an operator's duties when information is requested by an excavator as follows, unless otherwise provided in a written agreement between the operator and the excavator, </a:t>
            </a:r>
            <a:r>
              <a:rPr lang="en-US" b="1" dirty="0">
                <a:latin typeface="Times New Roman" panose="02020603050405020304" pitchFamily="18" charset="0"/>
                <a:cs typeface="Times New Roman" panose="02020603050405020304" pitchFamily="18" charset="0"/>
              </a:rPr>
              <a:t>including an electronically transmitted written agreement </a:t>
            </a:r>
          </a:p>
        </p:txBody>
      </p:sp>
      <p:sp>
        <p:nvSpPr>
          <p:cNvPr id="5" name="Slide Number Placeholder 4">
            <a:extLst>
              <a:ext uri="{FF2B5EF4-FFF2-40B4-BE49-F238E27FC236}">
                <a16:creationId xmlns:a16="http://schemas.microsoft.com/office/drawing/2014/main" id="{A34518A5-1C9D-79F3-349C-3E7AAFD98951}"/>
              </a:ext>
            </a:extLst>
          </p:cNvPr>
          <p:cNvSpPr>
            <a:spLocks noGrp="1"/>
          </p:cNvSpPr>
          <p:nvPr>
            <p:ph type="sldNum" sz="quarter" idx="15"/>
          </p:nvPr>
        </p:nvSpPr>
        <p:spPr/>
        <p:txBody>
          <a:bodyPr/>
          <a:lstStyle/>
          <a:p>
            <a:fld id="{18D65601-5AE2-46FC-B138-694DDD2B510D}" type="slidenum">
              <a:rPr lang="en-US" smtClean="0"/>
              <a:pPr/>
              <a:t>5</a:t>
            </a:fld>
            <a:endParaRPr lang="en-US"/>
          </a:p>
        </p:txBody>
      </p:sp>
      <p:pic>
        <p:nvPicPr>
          <p:cNvPr id="7" name="Picture 2" descr="North Carolina State Seal, HD Png Download - kindpng">
            <a:extLst>
              <a:ext uri="{FF2B5EF4-FFF2-40B4-BE49-F238E27FC236}">
                <a16:creationId xmlns:a16="http://schemas.microsoft.com/office/drawing/2014/main" id="{2273CF38-8901-0EB5-738B-676C1254BDF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Verifier G3+ Utility Locator - Vermeer Australia">
            <a:extLst>
              <a:ext uri="{FF2B5EF4-FFF2-40B4-BE49-F238E27FC236}">
                <a16:creationId xmlns:a16="http://schemas.microsoft.com/office/drawing/2014/main" id="{CA64138A-3D87-7653-C12A-43FC22DA04CF}"/>
              </a:ext>
            </a:extLst>
          </p:cNvPr>
          <p:cNvPicPr>
            <a:picLocks noChangeAspect="1"/>
          </p:cNvPicPr>
          <p:nvPr/>
        </p:nvPicPr>
        <p:blipFill>
          <a:blip r:embed="rId4"/>
          <a:stretch>
            <a:fillRect/>
          </a:stretch>
        </p:blipFill>
        <p:spPr>
          <a:xfrm>
            <a:off x="6340764" y="1076037"/>
            <a:ext cx="5848926" cy="5779654"/>
          </a:xfrm>
          <a:prstGeom prst="rect">
            <a:avLst/>
          </a:prstGeom>
        </p:spPr>
      </p:pic>
    </p:spTree>
    <p:extLst>
      <p:ext uri="{BB962C8B-B14F-4D97-AF65-F5344CB8AC3E}">
        <p14:creationId xmlns:p14="http://schemas.microsoft.com/office/powerpoint/2010/main" val="554382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1262B-ADFA-A016-860A-74BBFB7D55C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F993093-A75B-9BAF-ADEA-68FAA95B8C63}"/>
              </a:ext>
            </a:extLst>
          </p:cNvPr>
          <p:cNvSpPr>
            <a:spLocks noGrp="1"/>
          </p:cNvSpPr>
          <p:nvPr>
            <p:ph type="title"/>
          </p:nvPr>
        </p:nvSpPr>
        <p:spPr>
          <a:xfrm>
            <a:off x="1468814" y="503852"/>
            <a:ext cx="5015815" cy="1434676"/>
          </a:xfrm>
        </p:spPr>
        <p:txBody>
          <a:bodyPr>
            <a:normAutofit fontScale="90000"/>
          </a:bodyPr>
          <a:lstStyle/>
          <a:p>
            <a:pPr algn="ctr"/>
            <a:r>
              <a:rPr lang="en-US"/>
              <a:t>Section 2 – (87-121) Facility operator responsibilities</a:t>
            </a:r>
            <a:endParaRPr lang="en-ZA"/>
          </a:p>
        </p:txBody>
      </p:sp>
      <p:sp>
        <p:nvSpPr>
          <p:cNvPr id="2" name="Content Placeholder 1">
            <a:extLst>
              <a:ext uri="{FF2B5EF4-FFF2-40B4-BE49-F238E27FC236}">
                <a16:creationId xmlns:a16="http://schemas.microsoft.com/office/drawing/2014/main" id="{451B3DFC-8774-42D4-5B50-E12BE6F7EF21}"/>
              </a:ext>
            </a:extLst>
          </p:cNvPr>
          <p:cNvSpPr>
            <a:spLocks noGrp="1"/>
          </p:cNvSpPr>
          <p:nvPr>
            <p:ph sz="quarter" idx="11"/>
          </p:nvPr>
        </p:nvSpPr>
        <p:spPr>
          <a:xfrm>
            <a:off x="6566585" y="1007093"/>
            <a:ext cx="5015815" cy="5262464"/>
          </a:xfrm>
        </p:spPr>
        <p:txBody>
          <a:bodyPr>
            <a:normAutofit lnSpcReduction="10000"/>
          </a:bodyPr>
          <a:lstStyle/>
          <a:p>
            <a:pPr marL="342900" indent="-342900">
              <a:buFont typeface="Arial" panose="020B0604020202020204" pitchFamily="34" charset="0"/>
              <a:buChar char="•"/>
            </a:pPr>
            <a:r>
              <a:rPr lang="en-US" sz="1800" b="1" dirty="0">
                <a:latin typeface="Times New Roman" panose="02020603050405020304" pitchFamily="18" charset="0"/>
                <a:cs typeface="Times New Roman" panose="02020603050405020304" pitchFamily="18" charset="0"/>
              </a:rPr>
              <a:t>87-121 (b)(1)</a:t>
            </a:r>
            <a:r>
              <a:rPr lang="en-US" sz="1800" dirty="0">
                <a:latin typeface="Times New Roman" panose="02020603050405020304" pitchFamily="18" charset="0"/>
                <a:cs typeface="Times New Roman" panose="02020603050405020304" pitchFamily="18" charset="0"/>
              </a:rPr>
              <a:t>For a facility, the operator must provide the information within three full working days </a:t>
            </a:r>
            <a:r>
              <a:rPr lang="en-US" sz="1800" b="1" dirty="0">
                <a:latin typeface="Times New Roman" panose="02020603050405020304" pitchFamily="18" charset="0"/>
                <a:cs typeface="Times New Roman" panose="02020603050405020304" pitchFamily="18" charset="0"/>
              </a:rPr>
              <a:t>prior to the work start date provided by the excavator. </a:t>
            </a:r>
            <a:r>
              <a:rPr lang="en-US" sz="1800" dirty="0">
                <a:latin typeface="Times New Roman" panose="02020603050405020304" pitchFamily="18" charset="0"/>
                <a:cs typeface="Times New Roman" panose="02020603050405020304" pitchFamily="18" charset="0"/>
              </a:rPr>
              <a:t>Under current law, the operator must provide the information within three working days after the day that the excavator provided notice of the proposed excavation or demolition to the Notification Center. </a:t>
            </a:r>
          </a:p>
          <a:p>
            <a:pPr marL="342900" indent="-342900">
              <a:buFont typeface="Arial" panose="020B0604020202020204" pitchFamily="34" charset="0"/>
              <a:buChar char="•"/>
            </a:pPr>
            <a:r>
              <a:rPr lang="en-US" sz="1800" b="1" dirty="0">
                <a:latin typeface="Times New Roman" panose="02020603050405020304" pitchFamily="18" charset="0"/>
                <a:cs typeface="Times New Roman" panose="02020603050405020304" pitchFamily="18" charset="0"/>
              </a:rPr>
              <a:t>87-121 (b)(4) For an emergency request, an initial contact with the excavator shall be made within 3 hours. </a:t>
            </a:r>
          </a:p>
          <a:p>
            <a:pPr marL="342900" indent="-342900">
              <a:buFont typeface="Arial" panose="020B0604020202020204" pitchFamily="34" charset="0"/>
              <a:buChar char="•"/>
            </a:pPr>
            <a:r>
              <a:rPr lang="en-US" sz="1800" b="1" dirty="0">
                <a:latin typeface="Times New Roman" panose="02020603050405020304" pitchFamily="18" charset="0"/>
                <a:cs typeface="Times New Roman" panose="02020603050405020304" pitchFamily="18" charset="0"/>
              </a:rPr>
              <a:t>87-121 </a:t>
            </a:r>
            <a:r>
              <a:rPr lang="en-US" sz="1800" b="1">
                <a:latin typeface="Times New Roman" panose="02020603050405020304" pitchFamily="18" charset="0"/>
                <a:cs typeface="Times New Roman" panose="02020603050405020304" pitchFamily="18" charset="0"/>
              </a:rPr>
              <a:t>(b) (5)For </a:t>
            </a:r>
            <a:r>
              <a:rPr lang="en-US" sz="1800" b="1" dirty="0">
                <a:latin typeface="Times New Roman" panose="02020603050405020304" pitchFamily="18" charset="0"/>
                <a:cs typeface="Times New Roman" panose="02020603050405020304" pitchFamily="18" charset="0"/>
              </a:rPr>
              <a:t>a request of an unmarked facility </a:t>
            </a:r>
            <a:r>
              <a:rPr lang="en-US" sz="1800" dirty="0">
                <a:latin typeface="Times New Roman" panose="02020603050405020304" pitchFamily="18" charset="0"/>
                <a:cs typeface="Times New Roman" panose="02020603050405020304" pitchFamily="18" charset="0"/>
              </a:rPr>
              <a:t>because the operator has failed to respond to the positive response system or excavator sees evidence of a facility, </a:t>
            </a:r>
            <a:r>
              <a:rPr lang="en-US" sz="1800" b="1" dirty="0">
                <a:latin typeface="Times New Roman" panose="02020603050405020304" pitchFamily="18" charset="0"/>
                <a:cs typeface="Times New Roman" panose="02020603050405020304" pitchFamily="18" charset="0"/>
              </a:rPr>
              <a:t>the operator shall arrange for the facility to be marked within three hours from the time the additional notice is received by the Notification Center.</a:t>
            </a:r>
          </a:p>
        </p:txBody>
      </p:sp>
      <p:sp>
        <p:nvSpPr>
          <p:cNvPr id="5" name="Slide Number Placeholder 4">
            <a:extLst>
              <a:ext uri="{FF2B5EF4-FFF2-40B4-BE49-F238E27FC236}">
                <a16:creationId xmlns:a16="http://schemas.microsoft.com/office/drawing/2014/main" id="{87BD8FB7-3139-0738-1418-9D4B4F40F6BB}"/>
              </a:ext>
            </a:extLst>
          </p:cNvPr>
          <p:cNvSpPr>
            <a:spLocks noGrp="1"/>
          </p:cNvSpPr>
          <p:nvPr>
            <p:ph type="sldNum" sz="quarter" idx="15"/>
          </p:nvPr>
        </p:nvSpPr>
        <p:spPr/>
        <p:txBody>
          <a:bodyPr/>
          <a:lstStyle/>
          <a:p>
            <a:fld id="{18D65601-5AE2-46FC-B138-694DDD2B510D}" type="slidenum">
              <a:rPr lang="en-US" smtClean="0"/>
              <a:pPr/>
              <a:t>6</a:t>
            </a:fld>
            <a:endParaRPr lang="en-US"/>
          </a:p>
        </p:txBody>
      </p:sp>
      <p:pic>
        <p:nvPicPr>
          <p:cNvPr id="7" name="Picture 2" descr="North Carolina State Seal, HD Png Download - kindpng">
            <a:extLst>
              <a:ext uri="{FF2B5EF4-FFF2-40B4-BE49-F238E27FC236}">
                <a16:creationId xmlns:a16="http://schemas.microsoft.com/office/drawing/2014/main" id="{A80DFB84-C38B-FEF0-34CC-98D7EE2D43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in a hard hat talking on a cell phone&#10;&#10;AI-generated content may be incorrect.">
            <a:extLst>
              <a:ext uri="{FF2B5EF4-FFF2-40B4-BE49-F238E27FC236}">
                <a16:creationId xmlns:a16="http://schemas.microsoft.com/office/drawing/2014/main" id="{47197915-80FE-779F-79CB-BE9D4F862574}"/>
              </a:ext>
            </a:extLst>
          </p:cNvPr>
          <p:cNvPicPr>
            <a:picLocks noChangeAspect="1"/>
          </p:cNvPicPr>
          <p:nvPr/>
        </p:nvPicPr>
        <p:blipFill>
          <a:blip r:embed="rId4"/>
          <a:stretch>
            <a:fillRect/>
          </a:stretch>
        </p:blipFill>
        <p:spPr>
          <a:xfrm>
            <a:off x="1212274" y="2239818"/>
            <a:ext cx="4934496" cy="3689170"/>
          </a:xfrm>
          <a:prstGeom prst="rect">
            <a:avLst/>
          </a:prstGeom>
        </p:spPr>
      </p:pic>
    </p:spTree>
    <p:extLst>
      <p:ext uri="{BB962C8B-B14F-4D97-AF65-F5344CB8AC3E}">
        <p14:creationId xmlns:p14="http://schemas.microsoft.com/office/powerpoint/2010/main" val="967071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D02E6-6768-69D2-461A-96667D526A9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5A70362-21BB-B0C8-634F-959861D7BEF2}"/>
              </a:ext>
            </a:extLst>
          </p:cNvPr>
          <p:cNvSpPr>
            <a:spLocks noGrp="1"/>
          </p:cNvSpPr>
          <p:nvPr>
            <p:ph type="title"/>
          </p:nvPr>
        </p:nvSpPr>
        <p:spPr>
          <a:xfrm>
            <a:off x="1468815" y="503852"/>
            <a:ext cx="4794826" cy="1434676"/>
          </a:xfrm>
        </p:spPr>
        <p:txBody>
          <a:bodyPr>
            <a:normAutofit fontScale="90000"/>
          </a:bodyPr>
          <a:lstStyle/>
          <a:p>
            <a:pPr algn="ctr"/>
            <a:r>
              <a:rPr lang="en-US"/>
              <a:t>Section 3 – (87-122) Excavator responsibilities</a:t>
            </a:r>
            <a:br>
              <a:rPr lang="en-US"/>
            </a:br>
            <a:endParaRPr lang="en-ZA"/>
          </a:p>
        </p:txBody>
      </p:sp>
      <p:sp>
        <p:nvSpPr>
          <p:cNvPr id="4" name="Content Placeholder 3">
            <a:extLst>
              <a:ext uri="{FF2B5EF4-FFF2-40B4-BE49-F238E27FC236}">
                <a16:creationId xmlns:a16="http://schemas.microsoft.com/office/drawing/2014/main" id="{7DC7E688-2D88-EF7E-2522-BB511235FE49}"/>
              </a:ext>
            </a:extLst>
          </p:cNvPr>
          <p:cNvSpPr>
            <a:spLocks noGrp="1"/>
          </p:cNvSpPr>
          <p:nvPr>
            <p:ph sz="quarter" idx="12"/>
          </p:nvPr>
        </p:nvSpPr>
        <p:spPr>
          <a:xfrm>
            <a:off x="1468814" y="2057401"/>
            <a:ext cx="4627186" cy="4119463"/>
          </a:xfrm>
        </p:spPr>
        <p:txBody>
          <a:bodyPr>
            <a:normAutofit fontScale="85000" lnSpcReduction="10000"/>
          </a:bodyPr>
          <a:lstStyle/>
          <a:p>
            <a:pPr marL="342900" indent="-3429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87-122 (a) </a:t>
            </a:r>
            <a:r>
              <a:rPr lang="en-US" dirty="0">
                <a:latin typeface="Times New Roman" panose="02020603050405020304" pitchFamily="18" charset="0"/>
                <a:cs typeface="Times New Roman" panose="02020603050405020304" pitchFamily="18" charset="0"/>
              </a:rPr>
              <a:t>Require that notice for any excavation or demolition not involving a subaqueous facility must be given </a:t>
            </a:r>
            <a:r>
              <a:rPr lang="en-US" b="1" dirty="0">
                <a:latin typeface="Times New Roman" panose="02020603050405020304" pitchFamily="18" charset="0"/>
                <a:cs typeface="Times New Roman" panose="02020603050405020304" pitchFamily="18" charset="0"/>
              </a:rPr>
              <a:t>not less than three full working days before the proposed commencement date of the excavation or demolition.</a:t>
            </a:r>
            <a:r>
              <a:rPr lang="en-US" dirty="0">
                <a:latin typeface="Times New Roman" panose="02020603050405020304" pitchFamily="18" charset="0"/>
                <a:cs typeface="Times New Roman" panose="02020603050405020304" pitchFamily="18" charset="0"/>
              </a:rPr>
              <a:t> Under current law, notice must be provided between three to twelve full working days before the proposed commencement date. </a:t>
            </a:r>
          </a:p>
          <a:p>
            <a:pPr marL="342900" indent="-3429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87-122 (a) </a:t>
            </a:r>
            <a:r>
              <a:rPr lang="en-US" dirty="0">
                <a:latin typeface="Times New Roman" panose="02020603050405020304" pitchFamily="18" charset="0"/>
                <a:cs typeface="Times New Roman" panose="02020603050405020304" pitchFamily="18" charset="0"/>
              </a:rPr>
              <a:t>Require that notice for any excavation or demolition in the vicinity of a subaqueous facility be given </a:t>
            </a:r>
            <a:r>
              <a:rPr lang="en-US" b="1" dirty="0">
                <a:latin typeface="Times New Roman" panose="02020603050405020304" pitchFamily="18" charset="0"/>
                <a:cs typeface="Times New Roman" panose="02020603050405020304" pitchFamily="18" charset="0"/>
              </a:rPr>
              <a:t>no less than </a:t>
            </a:r>
            <a:r>
              <a:rPr lang="en-US" dirty="0">
                <a:latin typeface="Times New Roman" panose="02020603050405020304" pitchFamily="18" charset="0"/>
                <a:cs typeface="Times New Roman" panose="02020603050405020304" pitchFamily="18" charset="0"/>
              </a:rPr>
              <a:t>10 to 20 full working days before the proposed commencement date of the excavation or demolition. Under current law, notice must be provided </a:t>
            </a:r>
            <a:r>
              <a:rPr lang="en-US" b="1" dirty="0">
                <a:latin typeface="Times New Roman" panose="02020603050405020304" pitchFamily="18" charset="0"/>
                <a:cs typeface="Times New Roman" panose="02020603050405020304" pitchFamily="18" charset="0"/>
              </a:rPr>
              <a:t>within </a:t>
            </a:r>
            <a:r>
              <a:rPr lang="en-US" dirty="0">
                <a:latin typeface="Times New Roman" panose="02020603050405020304" pitchFamily="18" charset="0"/>
                <a:cs typeface="Times New Roman" panose="02020603050405020304" pitchFamily="18" charset="0"/>
              </a:rPr>
              <a:t>10 to 20 full working days before the proposed commencement date. </a:t>
            </a:r>
          </a:p>
        </p:txBody>
      </p:sp>
      <p:sp>
        <p:nvSpPr>
          <p:cNvPr id="5" name="Slide Number Placeholder 4">
            <a:extLst>
              <a:ext uri="{FF2B5EF4-FFF2-40B4-BE49-F238E27FC236}">
                <a16:creationId xmlns:a16="http://schemas.microsoft.com/office/drawing/2014/main" id="{BE7B0EA4-C28C-3F76-590A-533F4AAD751A}"/>
              </a:ext>
            </a:extLst>
          </p:cNvPr>
          <p:cNvSpPr>
            <a:spLocks noGrp="1"/>
          </p:cNvSpPr>
          <p:nvPr>
            <p:ph type="sldNum" sz="quarter" idx="15"/>
          </p:nvPr>
        </p:nvSpPr>
        <p:spPr/>
        <p:txBody>
          <a:bodyPr/>
          <a:lstStyle/>
          <a:p>
            <a:fld id="{18D65601-5AE2-46FC-B138-694DDD2B510D}" type="slidenum">
              <a:rPr lang="en-US" smtClean="0"/>
              <a:pPr/>
              <a:t>7</a:t>
            </a:fld>
            <a:endParaRPr lang="en-US"/>
          </a:p>
        </p:txBody>
      </p:sp>
      <p:pic>
        <p:nvPicPr>
          <p:cNvPr id="7" name="Picture 2" descr="North Carolina State Seal, HD Png Download - kindpng">
            <a:extLst>
              <a:ext uri="{FF2B5EF4-FFF2-40B4-BE49-F238E27FC236}">
                <a16:creationId xmlns:a16="http://schemas.microsoft.com/office/drawing/2014/main" id="{04A84F86-712A-67D9-851B-C903D90E489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red push pin pointing at the date on a calendar&#10;&#10;AI-generated content may be incorrect.">
            <a:extLst>
              <a:ext uri="{FF2B5EF4-FFF2-40B4-BE49-F238E27FC236}">
                <a16:creationId xmlns:a16="http://schemas.microsoft.com/office/drawing/2014/main" id="{9957F9B0-9CAB-30B0-F91A-2E3BF8D60517}"/>
              </a:ext>
            </a:extLst>
          </p:cNvPr>
          <p:cNvPicPr>
            <a:picLocks noChangeAspect="1"/>
          </p:cNvPicPr>
          <p:nvPr/>
        </p:nvPicPr>
        <p:blipFill>
          <a:blip r:embed="rId4"/>
          <a:srcRect l="37710" r="-112" b="-169"/>
          <a:stretch>
            <a:fillRect/>
          </a:stretch>
        </p:blipFill>
        <p:spPr>
          <a:xfrm>
            <a:off x="6736240" y="1570182"/>
            <a:ext cx="4942130" cy="5287842"/>
          </a:xfrm>
          <a:prstGeom prst="rect">
            <a:avLst/>
          </a:prstGeom>
        </p:spPr>
      </p:pic>
    </p:spTree>
    <p:extLst>
      <p:ext uri="{BB962C8B-B14F-4D97-AF65-F5344CB8AC3E}">
        <p14:creationId xmlns:p14="http://schemas.microsoft.com/office/powerpoint/2010/main" val="240615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91A75-4553-47DA-F2E3-1B791943C4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5206546-2194-4E37-3161-698F98A1F5F6}"/>
              </a:ext>
            </a:extLst>
          </p:cNvPr>
          <p:cNvSpPr>
            <a:spLocks noGrp="1"/>
          </p:cNvSpPr>
          <p:nvPr>
            <p:ph type="title"/>
          </p:nvPr>
        </p:nvSpPr>
        <p:spPr>
          <a:xfrm>
            <a:off x="1468815" y="503852"/>
            <a:ext cx="4794826" cy="1434676"/>
          </a:xfrm>
        </p:spPr>
        <p:txBody>
          <a:bodyPr>
            <a:normAutofit fontScale="90000"/>
          </a:bodyPr>
          <a:lstStyle/>
          <a:p>
            <a:pPr algn="ctr"/>
            <a:r>
              <a:rPr lang="en-US"/>
              <a:t>Section 3 – (87-122) Excavator responsibilities</a:t>
            </a:r>
            <a:br>
              <a:rPr lang="en-US"/>
            </a:br>
            <a:endParaRPr lang="en-ZA"/>
          </a:p>
        </p:txBody>
      </p:sp>
      <p:sp>
        <p:nvSpPr>
          <p:cNvPr id="2" name="Content Placeholder 1">
            <a:extLst>
              <a:ext uri="{FF2B5EF4-FFF2-40B4-BE49-F238E27FC236}">
                <a16:creationId xmlns:a16="http://schemas.microsoft.com/office/drawing/2014/main" id="{A45DECA0-D116-D225-7878-4DDAE79B4294}"/>
              </a:ext>
            </a:extLst>
          </p:cNvPr>
          <p:cNvSpPr>
            <a:spLocks noGrp="1"/>
          </p:cNvSpPr>
          <p:nvPr>
            <p:ph sz="quarter" idx="11"/>
          </p:nvPr>
        </p:nvSpPr>
        <p:spPr>
          <a:xfrm>
            <a:off x="6797921" y="1333049"/>
            <a:ext cx="5015815" cy="5262464"/>
          </a:xfrm>
        </p:spPr>
        <p:txBody>
          <a:bodyPr>
            <a:normAutofit fontScale="92500" lnSpcReduction="10000"/>
          </a:bodyPr>
          <a:lstStyle/>
          <a:p>
            <a:pPr marL="342900" indent="-3429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87-122 (a) </a:t>
            </a:r>
            <a:r>
              <a:rPr lang="en-US" sz="1700" dirty="0">
                <a:latin typeface="Times New Roman" panose="02020603050405020304" pitchFamily="18" charset="0"/>
                <a:cs typeface="Times New Roman" panose="02020603050405020304" pitchFamily="18" charset="0"/>
              </a:rPr>
              <a:t>Extend the time before notice expires from 15 working days to </a:t>
            </a:r>
            <a:r>
              <a:rPr lang="en-US" sz="1700" b="1" dirty="0">
                <a:latin typeface="Times New Roman" panose="02020603050405020304" pitchFamily="18" charset="0"/>
                <a:cs typeface="Times New Roman" panose="02020603050405020304" pitchFamily="18" charset="0"/>
              </a:rPr>
              <a:t>28</a:t>
            </a:r>
            <a:r>
              <a:rPr lang="en-US" sz="1700" dirty="0">
                <a:latin typeface="Times New Roman" panose="02020603050405020304" pitchFamily="18" charset="0"/>
                <a:cs typeface="Times New Roman" panose="02020603050405020304" pitchFamily="18" charset="0"/>
              </a:rPr>
              <a:t> </a:t>
            </a:r>
            <a:r>
              <a:rPr lang="en-US" sz="1700" b="1" dirty="0">
                <a:latin typeface="Times New Roman" panose="02020603050405020304" pitchFamily="18" charset="0"/>
                <a:cs typeface="Times New Roman" panose="02020603050405020304" pitchFamily="18" charset="0"/>
              </a:rPr>
              <a:t>calendar days</a:t>
            </a:r>
            <a:r>
              <a:rPr lang="en-US" sz="1700" dirty="0">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87-122 (b)(5) The area of locate of the proposed excavation which is limited to an area that the excavator reasonably believes may be completed within 28 calendar days from the work start date and does not include any areas completed and accepted by the authorities having jurisdiction. </a:t>
            </a:r>
          </a:p>
          <a:p>
            <a:pPr marL="342900" indent="-3429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87-122 (c)(10) </a:t>
            </a:r>
            <a:r>
              <a:rPr lang="en-US" sz="1700" dirty="0">
                <a:latin typeface="Times New Roman" panose="02020603050405020304" pitchFamily="18" charset="0"/>
                <a:cs typeface="Times New Roman" panose="02020603050405020304" pitchFamily="18" charset="0"/>
              </a:rPr>
              <a:t>Clarify requirements regarding the use of nonmechanized equipment within a </a:t>
            </a:r>
            <a:r>
              <a:rPr lang="en-US" sz="1700" b="1" dirty="0">
                <a:latin typeface="Times New Roman" panose="02020603050405020304" pitchFamily="18" charset="0"/>
                <a:cs typeface="Times New Roman" panose="02020603050405020304" pitchFamily="18" charset="0"/>
              </a:rPr>
              <a:t>24-inch circumference around</a:t>
            </a:r>
            <a:r>
              <a:rPr lang="en-US" sz="1700" dirty="0">
                <a:latin typeface="Times New Roman" panose="02020603050405020304" pitchFamily="18" charset="0"/>
                <a:cs typeface="Times New Roman" panose="02020603050405020304" pitchFamily="18" charset="0"/>
              </a:rPr>
              <a:t> an oil or gas pipeline. The section would specify that safe excavation practices, including, but not limited to, hand digging or potholing, must be used within the tolerance zone of a pipeline. </a:t>
            </a:r>
          </a:p>
          <a:p>
            <a:pPr marL="342900" indent="-3429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87-122 (c)(10) Within the tolerance zone of a pipeline system, the excavator shall use safe excavation practices, including, but not limited to hand digging or potholing. </a:t>
            </a:r>
          </a:p>
        </p:txBody>
      </p:sp>
      <p:sp>
        <p:nvSpPr>
          <p:cNvPr id="5" name="Slide Number Placeholder 4">
            <a:extLst>
              <a:ext uri="{FF2B5EF4-FFF2-40B4-BE49-F238E27FC236}">
                <a16:creationId xmlns:a16="http://schemas.microsoft.com/office/drawing/2014/main" id="{E4E7D02E-4E0E-FB6D-6F9E-0047F96B51D1}"/>
              </a:ext>
            </a:extLst>
          </p:cNvPr>
          <p:cNvSpPr>
            <a:spLocks noGrp="1"/>
          </p:cNvSpPr>
          <p:nvPr>
            <p:ph type="sldNum" sz="quarter" idx="15"/>
          </p:nvPr>
        </p:nvSpPr>
        <p:spPr/>
        <p:txBody>
          <a:bodyPr/>
          <a:lstStyle/>
          <a:p>
            <a:fld id="{18D65601-5AE2-46FC-B138-694DDD2B510D}" type="slidenum">
              <a:rPr lang="en-US" smtClean="0"/>
              <a:pPr/>
              <a:t>8</a:t>
            </a:fld>
            <a:endParaRPr lang="en-US"/>
          </a:p>
        </p:txBody>
      </p:sp>
      <p:pic>
        <p:nvPicPr>
          <p:cNvPr id="7" name="Picture 2" descr="North Carolina State Seal, HD Png Download - kindpng">
            <a:extLst>
              <a:ext uri="{FF2B5EF4-FFF2-40B4-BE49-F238E27FC236}">
                <a16:creationId xmlns:a16="http://schemas.microsoft.com/office/drawing/2014/main" id="{A78F0217-D1DC-B1AC-6805-AE24163FDC8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onstruction sign on the side of a road&#10;&#10;AI-generated content may be incorrect.">
            <a:extLst>
              <a:ext uri="{FF2B5EF4-FFF2-40B4-BE49-F238E27FC236}">
                <a16:creationId xmlns:a16="http://schemas.microsoft.com/office/drawing/2014/main" id="{11A3BEB2-AFDF-B7A3-2596-6F09F56C010F}"/>
              </a:ext>
            </a:extLst>
          </p:cNvPr>
          <p:cNvPicPr>
            <a:picLocks noChangeAspect="1"/>
          </p:cNvPicPr>
          <p:nvPr/>
        </p:nvPicPr>
        <p:blipFill>
          <a:blip r:embed="rId4"/>
          <a:stretch>
            <a:fillRect/>
          </a:stretch>
        </p:blipFill>
        <p:spPr>
          <a:xfrm>
            <a:off x="5928" y="1798820"/>
            <a:ext cx="6234045" cy="4147279"/>
          </a:xfrm>
          <a:prstGeom prst="rect">
            <a:avLst/>
          </a:prstGeom>
        </p:spPr>
      </p:pic>
    </p:spTree>
    <p:extLst>
      <p:ext uri="{BB962C8B-B14F-4D97-AF65-F5344CB8AC3E}">
        <p14:creationId xmlns:p14="http://schemas.microsoft.com/office/powerpoint/2010/main" val="2267138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4A251-4923-BC74-7E22-B93D8CE0CE9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33A4E7D-7203-4C61-3B9B-91B3D94D47B6}"/>
              </a:ext>
            </a:extLst>
          </p:cNvPr>
          <p:cNvSpPr>
            <a:spLocks noGrp="1"/>
          </p:cNvSpPr>
          <p:nvPr>
            <p:ph type="title"/>
          </p:nvPr>
        </p:nvSpPr>
        <p:spPr>
          <a:xfrm>
            <a:off x="1468814" y="681136"/>
            <a:ext cx="4739961" cy="1440272"/>
          </a:xfrm>
        </p:spPr>
        <p:txBody>
          <a:bodyPr>
            <a:normAutofit fontScale="90000"/>
          </a:bodyPr>
          <a:lstStyle/>
          <a:p>
            <a:pPr algn="ctr"/>
            <a:r>
              <a:rPr lang="en-US"/>
              <a:t>Section 4- (87-124) Exemptions</a:t>
            </a:r>
            <a:br>
              <a:rPr lang="en-US"/>
            </a:br>
            <a:endParaRPr lang="en-ZA"/>
          </a:p>
        </p:txBody>
      </p:sp>
      <p:sp>
        <p:nvSpPr>
          <p:cNvPr id="4" name="Content Placeholder 3">
            <a:extLst>
              <a:ext uri="{FF2B5EF4-FFF2-40B4-BE49-F238E27FC236}">
                <a16:creationId xmlns:a16="http://schemas.microsoft.com/office/drawing/2014/main" id="{AEB0EE80-255E-3C19-0F93-E26A4AA9A968}"/>
              </a:ext>
            </a:extLst>
          </p:cNvPr>
          <p:cNvSpPr>
            <a:spLocks noGrp="1"/>
          </p:cNvSpPr>
          <p:nvPr>
            <p:ph sz="quarter" idx="12"/>
          </p:nvPr>
        </p:nvSpPr>
        <p:spPr>
          <a:xfrm>
            <a:off x="1381119" y="2216847"/>
            <a:ext cx="4627186" cy="4052710"/>
          </a:xfrm>
        </p:spPr>
        <p:txBody>
          <a:bodyPr>
            <a:noAutofit/>
          </a:bodyPr>
          <a:lstStyle/>
          <a:p>
            <a:pPr marL="342900" indent="-3429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87-124 (3) </a:t>
            </a:r>
            <a:r>
              <a:rPr lang="en-US" sz="1700" dirty="0">
                <a:latin typeface="Times New Roman" panose="02020603050405020304" pitchFamily="18" charset="0"/>
                <a:cs typeface="Times New Roman" panose="02020603050405020304" pitchFamily="18" charset="0"/>
              </a:rPr>
              <a:t>An excavation or demolition that involves the tilling of soil for agricultural or gardening purposes that </a:t>
            </a:r>
            <a:r>
              <a:rPr lang="en-US" sz="1700" b="1" dirty="0">
                <a:latin typeface="Times New Roman" panose="02020603050405020304" pitchFamily="18" charset="0"/>
                <a:cs typeface="Times New Roman" panose="02020603050405020304" pitchFamily="18" charset="0"/>
              </a:rPr>
              <a:t>encroaches on any operator's right-of-way, easement, or permitted use and is less than 12 inches in depth</a:t>
            </a:r>
            <a:r>
              <a:rPr lang="en-US" sz="1700" dirty="0">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87-124 (5) </a:t>
            </a:r>
            <a:r>
              <a:rPr lang="en-US" sz="1700" dirty="0">
                <a:latin typeface="Times New Roman" panose="02020603050405020304" pitchFamily="18" charset="0"/>
                <a:cs typeface="Times New Roman" panose="02020603050405020304" pitchFamily="18" charset="0"/>
              </a:rPr>
              <a:t>An excavation by an operator, surveyor, </a:t>
            </a:r>
            <a:r>
              <a:rPr lang="en-US" sz="1700" b="1" dirty="0">
                <a:latin typeface="Times New Roman" panose="02020603050405020304" pitchFamily="18" charset="0"/>
                <a:cs typeface="Times New Roman" panose="02020603050405020304" pitchFamily="18" charset="0"/>
              </a:rPr>
              <a:t>or their contractor </a:t>
            </a:r>
            <a:r>
              <a:rPr lang="en-US" sz="1700" dirty="0">
                <a:latin typeface="Times New Roman" panose="02020603050405020304" pitchFamily="18" charset="0"/>
                <a:cs typeface="Times New Roman" panose="02020603050405020304" pitchFamily="18" charset="0"/>
              </a:rPr>
              <a:t>with nonmechanized equipment for locating for the minor repair, connection or routine maintenance of an existing facility or survey pin. Also, probing underground to determine the extent of gas or water migration are exempt. </a:t>
            </a:r>
          </a:p>
        </p:txBody>
      </p:sp>
      <p:sp>
        <p:nvSpPr>
          <p:cNvPr id="5" name="Slide Number Placeholder 4">
            <a:extLst>
              <a:ext uri="{FF2B5EF4-FFF2-40B4-BE49-F238E27FC236}">
                <a16:creationId xmlns:a16="http://schemas.microsoft.com/office/drawing/2014/main" id="{7A90E98A-E3F3-3187-B028-39C79481C9EB}"/>
              </a:ext>
            </a:extLst>
          </p:cNvPr>
          <p:cNvSpPr>
            <a:spLocks noGrp="1"/>
          </p:cNvSpPr>
          <p:nvPr>
            <p:ph type="sldNum" sz="quarter" idx="15"/>
          </p:nvPr>
        </p:nvSpPr>
        <p:spPr/>
        <p:txBody>
          <a:bodyPr/>
          <a:lstStyle/>
          <a:p>
            <a:fld id="{18D65601-5AE2-46FC-B138-694DDD2B510D}" type="slidenum">
              <a:rPr lang="en-US" smtClean="0"/>
              <a:pPr/>
              <a:t>9</a:t>
            </a:fld>
            <a:endParaRPr lang="en-US"/>
          </a:p>
        </p:txBody>
      </p:sp>
      <p:pic>
        <p:nvPicPr>
          <p:cNvPr id="7" name="Picture 2" descr="North Carolina State Seal, HD Png Download - kindpng">
            <a:extLst>
              <a:ext uri="{FF2B5EF4-FFF2-40B4-BE49-F238E27FC236}">
                <a16:creationId xmlns:a16="http://schemas.microsoft.com/office/drawing/2014/main" id="{06B47358-3C3F-B476-D52F-E0EA919D95C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64" b="94026" l="10000" r="90000">
                        <a14:foregroundMark x1="31860" y1="11169" x2="48023" y2="6364"/>
                        <a14:foregroundMark x1="48023" y1="6364" x2="55000" y2="6364"/>
                        <a14:foregroundMark x1="55000" y1="6364" x2="68953" y2="11558"/>
                        <a14:foregroundMark x1="68953" y1="11558" x2="60116" y2="16494"/>
                        <a14:foregroundMark x1="60116" y1="16494" x2="50349" y2="17532"/>
                        <a14:foregroundMark x1="50349" y1="17532" x2="35465" y2="10649"/>
                        <a14:foregroundMark x1="31279" y1="89351" x2="53372" y2="94026"/>
                        <a14:foregroundMark x1="53372" y1="94026" x2="68953" y2="89221"/>
                        <a14:foregroundMark x1="68953" y1="89221" x2="65698" y2="82857"/>
                        <a14:foregroundMark x1="65698" y1="82857" x2="34651" y2="81818"/>
                        <a14:foregroundMark x1="34651" y1="81818" x2="34651" y2="81948"/>
                      </a14:backgroundRemoval>
                    </a14:imgEffect>
                  </a14:imgLayer>
                </a14:imgProps>
              </a:ext>
              <a:ext uri="{28A0092B-C50C-407E-A947-70E740481C1C}">
                <a14:useLocalDpi xmlns:a14="http://schemas.microsoft.com/office/drawing/2010/main" val="0"/>
              </a:ext>
            </a:extLst>
          </a:blip>
          <a:srcRect/>
          <a:stretch>
            <a:fillRect/>
          </a:stretch>
        </p:blipFill>
        <p:spPr bwMode="auto">
          <a:xfrm>
            <a:off x="11364151" y="165855"/>
            <a:ext cx="660196" cy="5906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How to Till a Garden: Everything You Need to Know">
            <a:extLst>
              <a:ext uri="{FF2B5EF4-FFF2-40B4-BE49-F238E27FC236}">
                <a16:creationId xmlns:a16="http://schemas.microsoft.com/office/drawing/2014/main" id="{62B7B12D-0C0B-3A98-1EDA-42DC61E70999}"/>
              </a:ext>
            </a:extLst>
          </p:cNvPr>
          <p:cNvPicPr>
            <a:picLocks noChangeAspect="1"/>
          </p:cNvPicPr>
          <p:nvPr/>
        </p:nvPicPr>
        <p:blipFill>
          <a:blip r:embed="rId4"/>
          <a:srcRect r="32489" b="629"/>
          <a:stretch>
            <a:fillRect/>
          </a:stretch>
        </p:blipFill>
        <p:spPr>
          <a:xfrm>
            <a:off x="6525490" y="1244599"/>
            <a:ext cx="5165496" cy="5026935"/>
          </a:xfrm>
          <a:prstGeom prst="rect">
            <a:avLst/>
          </a:prstGeom>
        </p:spPr>
      </p:pic>
    </p:spTree>
    <p:extLst>
      <p:ext uri="{BB962C8B-B14F-4D97-AF65-F5344CB8AC3E}">
        <p14:creationId xmlns:p14="http://schemas.microsoft.com/office/powerpoint/2010/main" val="3207889913"/>
      </p:ext>
    </p:extLst>
  </p:cSld>
  <p:clrMapOvr>
    <a:masterClrMapping/>
  </p:clrMapOvr>
</p:sld>
</file>

<file path=ppt/theme/theme1.xml><?xml version="1.0" encoding="utf-8"?>
<a:theme xmlns:a="http://schemas.openxmlformats.org/drawingml/2006/main" name="Custom">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M78544816_Win32_SL_V10" id="{8934A6D9-B969-498F-A646-4B502FD69C4E}" vid="{AA78C1C8-456D-41A9-83FC-BC8B9A8EE3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DB7358-0BCB-4DEB-B717-C1D7CC555F05}">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DE3707C-8CAB-4302-B7E1-D32E1543E05C}">
  <ds:schemaRefs>
    <ds:schemaRef ds:uri="http://schemas.microsoft.com/sharepoint/v3/contenttype/forms"/>
  </ds:schemaRefs>
</ds:datastoreItem>
</file>

<file path=customXml/itemProps3.xml><?xml version="1.0" encoding="utf-8"?>
<ds:datastoreItem xmlns:ds="http://schemas.openxmlformats.org/officeDocument/2006/customXml" ds:itemID="{B69E9DE5-EFFE-4262-A023-32732F0B666C}">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{34F6967E-8F09-43D0-AE9C-81F01B61FC19}TF3977e381-cba5-49b1-ba43-b5d865517af907ebbda9_win32-372d4d6ae720</Template>
  <TotalTime>185</TotalTime>
  <Words>1752</Words>
  <Application>Microsoft Office PowerPoint</Application>
  <PresentationFormat>Widescreen</PresentationFormat>
  <Paragraphs>71</Paragraphs>
  <Slides>20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Times New Roman</vt:lpstr>
      <vt:lpstr>Tisa Offc Serif Pro</vt:lpstr>
      <vt:lpstr>Univers Light</vt:lpstr>
      <vt:lpstr>Custom</vt:lpstr>
      <vt:lpstr>HOUSE BILL 247: Underground Utility Safety and Damage Prevention Act Revisions. </vt:lpstr>
      <vt:lpstr>OVERVIEW: House Bill 247 would do all of the following with regard to marking of underground utilities: </vt:lpstr>
      <vt:lpstr>CURRENT LAW AND BILL ANALYSIS: </vt:lpstr>
      <vt:lpstr>Section 1 – (87-117) Definitions</vt:lpstr>
      <vt:lpstr>Section 2 – (87-121) Facility operator responsibilities</vt:lpstr>
      <vt:lpstr>Section 2 – (87-121) Facility operator responsibilities</vt:lpstr>
      <vt:lpstr>Section 3 – (87-122) Excavator responsibilities </vt:lpstr>
      <vt:lpstr>Section 3 – (87-122) Excavator responsibilities </vt:lpstr>
      <vt:lpstr>Section 4- (87-124) Exemptions </vt:lpstr>
      <vt:lpstr>Section 4- (87-124) Exemptions </vt:lpstr>
      <vt:lpstr>Section 5- (87-126) Notification required when damage is done </vt:lpstr>
      <vt:lpstr>Section 6 – (87-128) Absence of facility location</vt:lpstr>
      <vt:lpstr>Section 7 – (87-129) Underground Damage Prevention Review Board; enforcement; civil penalties</vt:lpstr>
      <vt:lpstr>Section 7 – (87-129) Underground Damage Prevention Review Board; enforcement; civil penalties</vt:lpstr>
      <vt:lpstr>Section 7 - (87-129)  Underground Damage Prevention Review Board; enforcement; civil penalties</vt:lpstr>
      <vt:lpstr>Section 7 - (87-129)  Underground Damage Prevention Review Board; enforcement; civil penalties</vt:lpstr>
      <vt:lpstr>Section 7 - (87-129) Underground Damage Prevention Review Board; enforcement; civil penalties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Steve Moore</dc:creator>
  <cp:lastModifiedBy>Steve Moore</cp:lastModifiedBy>
  <cp:revision>38</cp:revision>
  <cp:lastPrinted>2025-07-16T14:41:41Z</cp:lastPrinted>
  <dcterms:created xsi:type="dcterms:W3CDTF">2025-07-10T11:50:43Z</dcterms:created>
  <dcterms:modified xsi:type="dcterms:W3CDTF">2025-07-31T11:50:26Z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